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1195" r:id="rId3"/>
    <p:sldId id="1120" r:id="rId4"/>
    <p:sldId id="1197" r:id="rId5"/>
    <p:sldId id="1121" r:id="rId6"/>
    <p:sldId id="1122" r:id="rId7"/>
    <p:sldId id="1124" r:id="rId8"/>
    <p:sldId id="1196" r:id="rId9"/>
    <p:sldId id="1126" r:id="rId10"/>
    <p:sldId id="1198" r:id="rId11"/>
    <p:sldId id="1199" r:id="rId12"/>
    <p:sldId id="1200" r:id="rId13"/>
    <p:sldId id="1149" r:id="rId14"/>
    <p:sldId id="1201" r:id="rId15"/>
    <p:sldId id="1375" r:id="rId16"/>
    <p:sldId id="1376" r:id="rId17"/>
    <p:sldId id="1421" r:id="rId18"/>
    <p:sldId id="1377" r:id="rId19"/>
    <p:sldId id="1422" r:id="rId20"/>
    <p:sldId id="1423" r:id="rId21"/>
    <p:sldId id="1202" r:id="rId22"/>
    <p:sldId id="1203" r:id="rId23"/>
    <p:sldId id="1204" r:id="rId24"/>
    <p:sldId id="1368" r:id="rId25"/>
    <p:sldId id="1369" r:id="rId26"/>
    <p:sldId id="1371" r:id="rId27"/>
    <p:sldId id="1372" r:id="rId28"/>
    <p:sldId id="1374" r:id="rId29"/>
    <p:sldId id="280" r:id="rId30"/>
    <p:sldId id="275" r:id="rId31"/>
    <p:sldId id="276" r:id="rId32"/>
    <p:sldId id="1205" r:id="rId33"/>
    <p:sldId id="1206" r:id="rId34"/>
    <p:sldId id="1127" r:id="rId35"/>
    <p:sldId id="1129" r:id="rId36"/>
    <p:sldId id="1208" r:id="rId37"/>
    <p:sldId id="1194" r:id="rId38"/>
    <p:sldId id="1137" r:id="rId39"/>
    <p:sldId id="1138" r:id="rId40"/>
    <p:sldId id="1139" r:id="rId41"/>
    <p:sldId id="1140" r:id="rId42"/>
    <p:sldId id="1141" r:id="rId43"/>
    <p:sldId id="1142" r:id="rId44"/>
    <p:sldId id="1143" r:id="rId45"/>
    <p:sldId id="1144" r:id="rId46"/>
    <p:sldId id="1145" r:id="rId47"/>
    <p:sldId id="1209" r:id="rId48"/>
    <p:sldId id="1210" r:id="rId49"/>
    <p:sldId id="1211" r:id="rId50"/>
    <p:sldId id="1212" r:id="rId51"/>
    <p:sldId id="1213" r:id="rId52"/>
    <p:sldId id="1214" r:id="rId53"/>
    <p:sldId id="1146" r:id="rId54"/>
    <p:sldId id="1357" r:id="rId55"/>
    <p:sldId id="115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4660"/>
  </p:normalViewPr>
  <p:slideViewPr>
    <p:cSldViewPr snapToGrid="0">
      <p:cViewPr>
        <p:scale>
          <a:sx n="74" d="100"/>
          <a:sy n="74" d="100"/>
        </p:scale>
        <p:origin x="72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F5A5F-EB07-49F5-B301-608DE256D9E9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E7B10-CE72-4C1D-99BB-2E6448BAEC1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339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3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6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1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4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0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1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E4D6D-5478-174D-B486-0038B9B893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9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C8C6-67CC-6407-10C7-5889BC0B8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6B653-64D2-7332-88F7-12896AF8D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2D88A-0A24-3500-A8EC-7B7B2756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25C05-1529-C1F9-3765-E60CA151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6E070-8532-1596-B408-8BD3186E5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4829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F59-AA4C-AD3A-8AE7-4AC7178F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9DC6B-8C59-997A-D0F3-846B89C57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044E-D359-87E0-D934-2756680A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A2940-0FCF-D857-6914-8117EFE2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E9205-ADED-C273-C1EB-578B75C8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7305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9445BE-47C8-90AA-C6FA-CF17C1F38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1A134-FAE9-2FB6-B69C-400D4113C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8E3E-99B0-223A-2CB4-5D07EC60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F1219-633C-A00A-86E3-9395127C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3D76-9FC5-EF43-3913-E3A02605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01252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A2A39-5846-BF54-8CB1-44CE53B193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EB475-3DD1-0C79-1507-A27F885CCC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C5BDA-2B42-3D2D-182F-9236F964BD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9CE987-DBCD-42FD-AC1F-8ABBA9F871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97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970D-AA0C-B0F7-27BB-C557777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5B79-9E9A-65C8-9862-9493296EB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6CB84-E230-E31D-7BDA-FB383E35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2A14-E39C-6938-04D8-A7EAC41C8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FAA04-1A89-40F7-218F-BCC5FACA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7105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FD2D-66A5-10FD-3914-AA130DC6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98E2-CD8D-5BAF-D123-3B396CB93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5326-D209-FA30-2BFE-A0299406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30D30-7D32-AA98-7E1C-473FA586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348F-BA0E-4DFD-F73D-4D57F2C4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4120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30FF-3BC1-8147-5645-54A3971E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4C09-F048-F1D4-0107-E6AAF0A41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F4958-3529-445D-99F9-C2D1A8E82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6B767-5E1F-1D8A-C8FE-F5356634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FD4BB-5606-8691-4F2C-8A8A484A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06C2A-1001-DC71-5CFB-072BBACE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6782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190B-73BF-65FC-1043-35DB500A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E76-0C8E-6C83-0AC5-5F54F3621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78867-7298-8EEF-2592-4D64261B7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66635-B4BD-CB0D-9BC6-18410C530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9006C-2887-C5B2-E138-FBB7A302B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4F341-707B-9360-A50E-4BA2605D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0E8A1-1A7E-C382-9210-97AE34736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B6E8-72C9-D231-1E70-B4182151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91518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8D3E-62F5-DF9E-D768-950A654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13D61-5589-600E-BC79-BF2CCD1E7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F663A-AAA5-02E8-DD13-913F7A4C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2FE38-F621-8440-D52D-EA8BD3F5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3359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D488B-9E53-F9A9-EDAD-A40789F8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1CD6F6-FAB5-869F-12FB-64CDB9F5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70B5D-5023-88A4-A5E8-8D9E5EE7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1847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260D-9840-0A3D-897B-ED834C68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4839-D0D9-D7CC-F880-60C78F489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29A64-D0EA-2346-1A18-CDBB38A77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4D7F-0C08-49B3-6D34-44D20D83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56EB8-5783-2F5A-9D8C-6C06C514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7B69E-8588-C7EC-13B2-40BDCBFC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41170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0C1AB-CCD9-F484-480E-2250A381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AA054-98B7-0D5D-3FA1-B4F08D547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7E322-191D-680E-6303-6CCD675F2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46FBA-B843-71D2-4BEA-74CDBB6B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A9AE8-A9F6-3834-E573-4FC1BAB2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69F8C-47FB-CFA8-0EBD-63F16BB8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593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6A6FD-F0F0-1013-7EF7-0235FA4D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7B0A9-3CB4-E43C-C0A3-45D88D53B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AA53C-E428-8AFC-0505-707C4A37D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F4B21-2FD6-4D3E-87DF-65E40123F2D1}" type="datetimeFigureOut">
              <a:rPr lang="en-HK" smtClean="0"/>
              <a:t>23/3/2025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B9B5-490F-6133-79C6-1FFAAB9BB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E2CAE-CEE5-A75D-1F96-96433EB85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89CCD-BFE5-4E60-AC30-70799519737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7910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79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8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85.wmf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hyperlink" Target="https://dl.dropbox.com/u/38771563/AP10005%20files/AF_0804.sw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jpeg"/><Relationship Id="rId4" Type="http://schemas.openxmlformats.org/officeDocument/2006/relationships/hyperlink" Target="https://dl.dropbox.com/u/38771563/AP10005%20files/AF_0808.sw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w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2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124.wmf"/><Relationship Id="rId3" Type="http://schemas.openxmlformats.org/officeDocument/2006/relationships/image" Target="../media/image115.png"/><Relationship Id="rId7" Type="http://schemas.openxmlformats.org/officeDocument/2006/relationships/image" Target="../media/image118.wmf"/><Relationship Id="rId12" Type="http://schemas.openxmlformats.org/officeDocument/2006/relationships/image" Target="../media/image121.png"/><Relationship Id="rId17" Type="http://schemas.openxmlformats.org/officeDocument/2006/relationships/oleObject" Target="../embeddings/oleObject27.bin"/><Relationship Id="rId2" Type="http://schemas.openxmlformats.org/officeDocument/2006/relationships/image" Target="../media/image114.png"/><Relationship Id="rId16" Type="http://schemas.openxmlformats.org/officeDocument/2006/relationships/image" Target="../media/image123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120.wmf"/><Relationship Id="rId5" Type="http://schemas.openxmlformats.org/officeDocument/2006/relationships/image" Target="../media/image117.png"/><Relationship Id="rId15" Type="http://schemas.openxmlformats.org/officeDocument/2006/relationships/oleObject" Target="../embeddings/oleObject26.bin"/><Relationship Id="rId10" Type="http://schemas.openxmlformats.org/officeDocument/2006/relationships/oleObject" Target="../embeddings/oleObject24.bin"/><Relationship Id="rId4" Type="http://schemas.openxmlformats.org/officeDocument/2006/relationships/image" Target="../media/image116.png"/><Relationship Id="rId9" Type="http://schemas.openxmlformats.org/officeDocument/2006/relationships/image" Target="../media/image119.wmf"/><Relationship Id="rId14" Type="http://schemas.openxmlformats.org/officeDocument/2006/relationships/image" Target="../media/image12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jpe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79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80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3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47.wmf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6.wmf"/><Relationship Id="rId4" Type="http://schemas.openxmlformats.org/officeDocument/2006/relationships/image" Target="../media/image144.png"/><Relationship Id="rId9" Type="http://schemas.openxmlformats.org/officeDocument/2006/relationships/oleObject" Target="../embeddings/oleObject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wmf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6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w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21.png"/><Relationship Id="rId10" Type="http://schemas.openxmlformats.org/officeDocument/2006/relationships/image" Target="../media/image25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65E1-CF1C-BC02-1194-A34112B01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 eaLnBrk="1" hangingPunct="1"/>
            <a:r>
              <a:rPr lang="en-US" altLang="en-US" dirty="0"/>
              <a:t>Energy of a System &amp; Conservation of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523F5-844F-07A0-EDDD-53E5E0C57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92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2106-9244-C3B7-350D-762B3CC1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C8FEF-B357-E6D5-D4AA-F2914A9972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2CC3F-CF2D-B3C7-ACF6-C93CC43C2C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36984-CF80-F8F1-1EED-7E3237AC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10" y="0"/>
            <a:ext cx="977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97AD-3773-0E98-C38C-99969677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2399-B1AE-2CEC-AF96-5F43329FD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E1D97-171E-0091-74AA-E15EBF884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51828-2DF5-7973-E6DA-74060D28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98" y="1223274"/>
            <a:ext cx="9107428" cy="5556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6A9BD-EFC2-79E5-03EA-FCFA1E1EF94D}"/>
              </a:ext>
            </a:extLst>
          </p:cNvPr>
          <p:cNvSpPr txBox="1"/>
          <p:nvPr/>
        </p:nvSpPr>
        <p:spPr>
          <a:xfrm>
            <a:off x="1200528" y="311705"/>
            <a:ext cx="60949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4400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29677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A0A-834F-AF15-EA80-A4ED836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39BC-65EF-A428-A7E6-4DA482C43F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AF2EE-0066-C362-72E8-DB20351C16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ED091-A41E-8028-A260-E3DD78CD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2" y="0"/>
            <a:ext cx="10748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2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3">
            <a:extLst>
              <a:ext uri="{FF2B5EF4-FFF2-40B4-BE49-F238E27FC236}">
                <a16:creationId xmlns:a16="http://schemas.microsoft.com/office/drawing/2014/main" id="{40E2F629-636D-D8E5-CDA8-037A4784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E3C3DC4-B7E8-4B66-AE9F-A6A591DE384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pic>
        <p:nvPicPr>
          <p:cNvPr id="116739" name="Picture 7">
            <a:extLst>
              <a:ext uri="{FF2B5EF4-FFF2-40B4-BE49-F238E27FC236}">
                <a16:creationId xmlns:a16="http://schemas.microsoft.com/office/drawing/2014/main" id="{2D840061-D32D-DAAA-91C2-1A823C627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9" y="333376"/>
            <a:ext cx="4643437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8">
            <a:extLst>
              <a:ext uri="{FF2B5EF4-FFF2-40B4-BE49-F238E27FC236}">
                <a16:creationId xmlns:a16="http://schemas.microsoft.com/office/drawing/2014/main" id="{A50B04EF-CBF1-FCF6-D3EC-3FF587C8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1" y="120650"/>
            <a:ext cx="276066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9">
            <a:extLst>
              <a:ext uri="{FF2B5EF4-FFF2-40B4-BE49-F238E27FC236}">
                <a16:creationId xmlns:a16="http://schemas.microsoft.com/office/drawing/2014/main" id="{B3F3600C-6421-5276-B03B-590F274F7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804864"/>
            <a:ext cx="4429125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0">
            <a:extLst>
              <a:ext uri="{FF2B5EF4-FFF2-40B4-BE49-F238E27FC236}">
                <a16:creationId xmlns:a16="http://schemas.microsoft.com/office/drawing/2014/main" id="{298F97FA-D255-9DF7-2389-7CB50B45C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228850"/>
            <a:ext cx="4735512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11">
            <a:extLst>
              <a:ext uri="{FF2B5EF4-FFF2-40B4-BE49-F238E27FC236}">
                <a16:creationId xmlns:a16="http://schemas.microsoft.com/office/drawing/2014/main" id="{98E056F8-4AF8-A8D6-EDC2-234F41923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4065588"/>
            <a:ext cx="867568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12">
            <a:extLst>
              <a:ext uri="{FF2B5EF4-FFF2-40B4-BE49-F238E27FC236}">
                <a16:creationId xmlns:a16="http://schemas.microsoft.com/office/drawing/2014/main" id="{4F2374EC-FE96-384E-21B6-59B2F1277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4508500"/>
            <a:ext cx="4376737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1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CE5C-6767-2BE2-24CE-60AC652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04" y="-52714"/>
            <a:ext cx="10515600" cy="1325563"/>
          </a:xfrm>
        </p:spPr>
        <p:txBody>
          <a:bodyPr/>
          <a:lstStyle/>
          <a:p>
            <a:r>
              <a:rPr lang="en-HK" dirty="0"/>
              <a:t>Conservative force and Potential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03BBC-0E1D-92D9-EB72-3FA186A3DA75}"/>
              </a:ext>
            </a:extLst>
          </p:cNvPr>
          <p:cNvSpPr txBox="1"/>
          <p:nvPr/>
        </p:nvSpPr>
        <p:spPr>
          <a:xfrm>
            <a:off x="407240" y="947829"/>
            <a:ext cx="1074117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conservative force</a:t>
            </a:r>
            <a:r>
              <a:rPr lang="en-US" sz="2800" dirty="0"/>
              <a:t> is a force for which the work done on an object is </a:t>
            </a:r>
            <a:r>
              <a:rPr lang="en-US" sz="2800" b="1" dirty="0"/>
              <a:t>independent of the path taken</a:t>
            </a:r>
            <a:r>
              <a:rPr lang="en-US" sz="2800" dirty="0"/>
              <a:t> and depends only on the initial and final positions. This means that when an object moves in a closed loop under a conservative force, the </a:t>
            </a:r>
            <a:r>
              <a:rPr lang="en-US" sz="2800" b="1" dirty="0"/>
              <a:t>net work done is zero</a:t>
            </a:r>
            <a:r>
              <a:rPr lang="en-US" sz="2800" dirty="0"/>
              <a:t>.</a:t>
            </a:r>
            <a:endParaRPr lang="en-HK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D5D4476-EBCD-DFEE-079B-603F2F33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40" y="2979424"/>
            <a:ext cx="103369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 Independence: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work done by a conservative force only depends on the starting and ending positions, not on the path taken between them.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F8D3E-EAE7-8093-E285-5501876030B6}"/>
              </a:ext>
            </a:extLst>
          </p:cNvPr>
          <p:cNvSpPr txBox="1"/>
          <p:nvPr/>
        </p:nvSpPr>
        <p:spPr>
          <a:xfrm>
            <a:off x="407240" y="4443394"/>
            <a:ext cx="10989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Work Done in a Closed Path is Zero:</a:t>
            </a:r>
            <a:r>
              <a:rPr lang="en-US" sz="2400" dirty="0"/>
              <a:t> If a particle moves in a closed loop, returning to its starting point, the total work done by a conservative force is zero: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525A4-DC9C-434F-9D50-9A40F25B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015" y="5274391"/>
            <a:ext cx="291505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9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1CDC-BA2B-C84D-742C-67D60587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2B6DC-07CF-BEB9-CB20-BB1B4AC34F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1D2D0-4501-8741-E178-8EE698BE45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D4203-F9A5-4DD3-4AFD-08525080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75" y="1628575"/>
            <a:ext cx="8782896" cy="512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A9371-9FEF-3EBA-09B8-BD30C15CEA4F}"/>
              </a:ext>
            </a:extLst>
          </p:cNvPr>
          <p:cNvSpPr txBox="1"/>
          <p:nvPr/>
        </p:nvSpPr>
        <p:spPr>
          <a:xfrm>
            <a:off x="983121" y="442852"/>
            <a:ext cx="854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Potential Energy and Conservative Forces</a:t>
            </a:r>
            <a:endParaRPr lang="en-HK" sz="3600" dirty="0"/>
          </a:p>
        </p:txBody>
      </p:sp>
    </p:spTree>
    <p:extLst>
      <p:ext uri="{BB962C8B-B14F-4D97-AF65-F5344CB8AC3E}">
        <p14:creationId xmlns:p14="http://schemas.microsoft.com/office/powerpoint/2010/main" val="256009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C8C1-B3D3-E7B4-ECE5-0ACF7A83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D502-8C13-0CF0-A786-38556ACAD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7F936-567B-C30F-5EE3-49DD6C9759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B259E-C04F-5029-3812-12E12A86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8" y="0"/>
            <a:ext cx="10807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4CE69E-EEF2-EA7F-3C1D-1E4AE421E912}"/>
              </a:ext>
            </a:extLst>
          </p:cNvPr>
          <p:cNvSpPr txBox="1">
            <a:spLocks/>
          </p:cNvSpPr>
          <p:nvPr/>
        </p:nvSpPr>
        <p:spPr>
          <a:xfrm>
            <a:off x="0" y="127210"/>
            <a:ext cx="12192000" cy="1282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6000" dirty="0">
                <a:solidFill>
                  <a:srgbClr val="011893"/>
                </a:solidFill>
                <a:latin typeface="+mn-lt"/>
              </a:rPr>
              <a:t>Force and Potential Energy in 3D</a:t>
            </a:r>
            <a:endParaRPr lang="en-US" altLang="zh-CN" sz="6000" dirty="0">
              <a:latin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7F70C9-E1FD-BC78-0ECF-75409227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116519"/>
            <a:ext cx="1959810" cy="979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4108484-4EAF-F2A1-F999-0BEE05575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070" y="1157562"/>
            <a:ext cx="4787981" cy="10727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DE67AD7-7056-8EDE-B6CD-9339F9FC63D1}"/>
              </a:ext>
            </a:extLst>
          </p:cNvPr>
          <p:cNvSpPr txBox="1">
            <a:spLocks/>
          </p:cNvSpPr>
          <p:nvPr/>
        </p:nvSpPr>
        <p:spPr>
          <a:xfrm>
            <a:off x="760772" y="2184196"/>
            <a:ext cx="1789588" cy="800099"/>
          </a:xfrm>
          <a:prstGeom prst="rect">
            <a:avLst/>
          </a:prstGeom>
          <a:noFill/>
          <a:ln w="571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600" b="0" i="1" dirty="0">
                <a:latin typeface="+mn-lt"/>
              </a:rPr>
              <a:t>When</a:t>
            </a:r>
            <a:endParaRPr lang="en-US" sz="3600" b="0" i="1" u="sng" dirty="0">
              <a:latin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C26C89-EDE6-259C-7DF6-1AD6F65FA897}"/>
              </a:ext>
            </a:extLst>
          </p:cNvPr>
          <p:cNvGrpSpPr/>
          <p:nvPr/>
        </p:nvGrpSpPr>
        <p:grpSpPr>
          <a:xfrm>
            <a:off x="2076631" y="2318051"/>
            <a:ext cx="7533925" cy="523441"/>
            <a:chOff x="2161868" y="2754031"/>
            <a:chExt cx="5475035" cy="38039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F4A1B1-A7A1-10AA-1D83-FD106AC7D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1868" y="2810530"/>
              <a:ext cx="4401164" cy="32389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11AA9BE-54C5-7EA0-1650-34765385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5217" y="2754031"/>
              <a:ext cx="971686" cy="33342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CBCC5F4-12BA-A071-23B6-3C3475091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19" y="3082521"/>
            <a:ext cx="7972901" cy="10727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2604CB-6C2D-50B7-8D89-37257081B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042" y="5332733"/>
            <a:ext cx="6396397" cy="13491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81C29-E305-DB73-5F25-DCFFDF23D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877" y="5557307"/>
            <a:ext cx="2082081" cy="7488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F81D9F2-371A-FAAC-992E-E3FC9EA15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698213"/>
            <a:ext cx="12192000" cy="4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CFE3-E8C7-59A1-A637-FE87436A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Potential Energy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4F0D-BA0F-85F9-8A26-B9B4F89D1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8D98F-BBD5-7C2C-CBF4-2FDBFC4B7A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4321C-3989-52E3-92B3-E24735649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35" y="1224292"/>
            <a:ext cx="9613427" cy="555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9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76ED-B819-7B44-832A-426DAF60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DDED1-EB85-83A0-318C-88DCBB715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32E69-6797-8E75-BD37-3D98118408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2008C-5E14-E223-B80D-25061163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84" y="925620"/>
            <a:ext cx="8943513" cy="59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5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B701-B43E-4417-F1B8-419EE5A3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036" y="122900"/>
            <a:ext cx="10515600" cy="1325563"/>
          </a:xfrm>
        </p:spPr>
        <p:txBody>
          <a:bodyPr/>
          <a:lstStyle/>
          <a:p>
            <a:r>
              <a:rPr lang="en-HK" dirty="0"/>
              <a:t>Work and Kinetic Energy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B81C3-B3A4-F444-9209-06DD869C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B96BB-A8BC-76A2-2177-CDCE8376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67" y="1304841"/>
            <a:ext cx="9430086" cy="55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8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AE41-367D-BF88-AEC5-702BDCBD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7D40-0B65-A439-D54E-6105E8877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352A6-D632-D3F3-65B1-406C0A509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F97CD-911B-5D39-AB31-B73CFE5D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9" y="0"/>
            <a:ext cx="10616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511B-687F-C3C6-4C13-DDA1A1386A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A947C-A3B7-813A-2419-F4B65E2127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52BB2-C0D6-2EC6-1D6D-B43D6534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94" y="920306"/>
            <a:ext cx="10040813" cy="5822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EA0BD-8DFE-ED73-43FC-8FE5B1127DF8}"/>
              </a:ext>
            </a:extLst>
          </p:cNvPr>
          <p:cNvSpPr txBox="1"/>
          <p:nvPr/>
        </p:nvSpPr>
        <p:spPr>
          <a:xfrm>
            <a:off x="1460920" y="273975"/>
            <a:ext cx="6094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600" dirty="0"/>
              <a:t>Potential Energy </a:t>
            </a:r>
          </a:p>
        </p:txBody>
      </p:sp>
    </p:spTree>
    <p:extLst>
      <p:ext uri="{BB962C8B-B14F-4D97-AF65-F5344CB8AC3E}">
        <p14:creationId xmlns:p14="http://schemas.microsoft.com/office/powerpoint/2010/main" val="321121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F6EF-922A-8720-3F88-38C18FD244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E37E3-CF10-5A07-4084-E368A855E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A7843-B4DB-5746-9CC9-5213EDF1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55" y="1362133"/>
            <a:ext cx="8802489" cy="5495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C1F00-7EBB-7227-C8EB-BF7830755416}"/>
              </a:ext>
            </a:extLst>
          </p:cNvPr>
          <p:cNvSpPr txBox="1"/>
          <p:nvPr/>
        </p:nvSpPr>
        <p:spPr>
          <a:xfrm>
            <a:off x="1569921" y="491610"/>
            <a:ext cx="609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200" dirty="0"/>
              <a:t>Potential Energy </a:t>
            </a:r>
          </a:p>
        </p:txBody>
      </p:sp>
    </p:spTree>
    <p:extLst>
      <p:ext uri="{BB962C8B-B14F-4D97-AF65-F5344CB8AC3E}">
        <p14:creationId xmlns:p14="http://schemas.microsoft.com/office/powerpoint/2010/main" val="308519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DE02-B894-1AC0-A642-941A053D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C7D9-C209-9049-9301-9CFCDFF1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914E5-A529-99E8-B30C-8A1A314C3A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C2A8-C405-BF3F-E07C-9B9ADD7C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4" y="0"/>
            <a:ext cx="11269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04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Motion Along a Curve</a:t>
            </a:r>
            <a:endParaRPr lang="en-US" altLang="zh-CN" sz="5600" i="1" u="sng" dirty="0">
              <a:solidFill>
                <a:srgbClr val="011893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73CFF-2001-BE29-5C28-A954A405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42" y="3291318"/>
            <a:ext cx="4007323" cy="293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13FDD3-72BC-CCC1-3318-78E7F0105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42" y="3286482"/>
            <a:ext cx="3862614" cy="3038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6D004-BBB8-4B2F-11B5-F1A3F7162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64" y="1146347"/>
            <a:ext cx="4805019" cy="531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CCB8-ED67-17A7-11A4-E2436726D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48" y="1666666"/>
            <a:ext cx="10882817" cy="10406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21209-0E27-2087-BEE0-7BE15D10A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365" y="3195970"/>
            <a:ext cx="7645118" cy="1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04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Example 6.8: Motion on a curved path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7452A-5337-3BA5-EB93-9E65F5B4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8" y="1037891"/>
            <a:ext cx="1063138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57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04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Example 6.8: Motion on a curved path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B506EF-9F22-8990-E39A-C407BA78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1" y="1103086"/>
            <a:ext cx="10502005" cy="15167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CD2D8C-AB0B-847F-F52C-63702F2B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43" y="3124157"/>
            <a:ext cx="4299402" cy="11140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D1DBFF-2E31-CF49-5AAD-2D9228D3F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2570" y="3123608"/>
            <a:ext cx="2313160" cy="36290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6984FF-1FDE-3858-74AB-BF0B3680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6" y="4357551"/>
            <a:ext cx="2313160" cy="244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8C7DCFD-36E0-9746-75E5-F80DD4B48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70" y="3123608"/>
            <a:ext cx="2313160" cy="36290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4A2348-52D3-E956-7D5B-9F1344F68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546" y="4357551"/>
            <a:ext cx="2313160" cy="2440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04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Example 6.8: Motion on a curved path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B506EF-9F22-8990-E39A-C407BA78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1" y="1103086"/>
            <a:ext cx="10502005" cy="151674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9C080D4-A07F-F747-46AD-5ABFB11F9899}"/>
              </a:ext>
            </a:extLst>
          </p:cNvPr>
          <p:cNvGrpSpPr/>
          <p:nvPr/>
        </p:nvGrpSpPr>
        <p:grpSpPr>
          <a:xfrm>
            <a:off x="3344550" y="2673353"/>
            <a:ext cx="8818561" cy="3277506"/>
            <a:chOff x="4191734" y="2760438"/>
            <a:chExt cx="7971377" cy="296264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748F54F-3F90-69F0-3F44-ACC57DC6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6248" y="2760438"/>
              <a:ext cx="7956863" cy="142294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47DC69-35B6-90F6-0F9B-130272BB7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1734" y="4197894"/>
              <a:ext cx="7956863" cy="1525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8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04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Example 6.8: Motion on a curved path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B506EF-9F22-8990-E39A-C407BA78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1" y="1103086"/>
            <a:ext cx="10502005" cy="1516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607D9A-5654-3558-A184-3C4DF80F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570" y="3123608"/>
            <a:ext cx="2313160" cy="36290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E5F119-0084-1812-096B-723D53C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6" y="4357551"/>
            <a:ext cx="2313160" cy="24401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76A0463-4575-78A0-E540-AA346811F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911" y="2918279"/>
            <a:ext cx="9209089" cy="244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36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53685-FB05-4893-8803-E9D2E9D4A00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5" y="174781"/>
            <a:ext cx="9301231" cy="3595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85" y="4184123"/>
            <a:ext cx="5700754" cy="985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6394" b="12029"/>
          <a:stretch/>
        </p:blipFill>
        <p:spPr>
          <a:xfrm>
            <a:off x="8744989" y="1153442"/>
            <a:ext cx="3048280" cy="22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43A00697-B50D-6E28-CDD6-0B1FE87F1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Example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338E8330-BC36-01C1-47AA-56273331C55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en-US" sz="2400" dirty="0"/>
              <a:t>The normal force and the gravitational force do no work on the object.</a:t>
            </a:r>
          </a:p>
          <a:p>
            <a:pPr lvl="1" eaLnBrk="1" hangingPunct="1"/>
            <a:r>
              <a:rPr lang="en-US" altLang="en-US" dirty="0"/>
              <a:t>cos </a:t>
            </a:r>
            <a:r>
              <a:rPr lang="en-US" altLang="en-US" i="1" dirty="0">
                <a:latin typeface="Symbol" panose="05050102010706020507" pitchFamily="18" charset="2"/>
              </a:rPr>
              <a:t>q</a:t>
            </a:r>
            <a:r>
              <a:rPr lang="en-US" altLang="en-US" dirty="0"/>
              <a:t> = cos 90° = 0</a:t>
            </a:r>
          </a:p>
          <a:p>
            <a:pPr marL="0" indent="0"/>
            <a:r>
              <a:rPr lang="en-US" altLang="en-US" sz="2400" dirty="0"/>
              <a:t>The force </a:t>
            </a:r>
            <a:r>
              <a:rPr lang="en-US" altLang="en-US" sz="2400" b="1" dirty="0"/>
              <a:t>  </a:t>
            </a:r>
            <a:r>
              <a:rPr lang="en-US" altLang="en-US" sz="2400" dirty="0"/>
              <a:t>  is the only force that does work on the object.</a:t>
            </a:r>
          </a:p>
        </p:txBody>
      </p:sp>
      <p:graphicFrame>
        <p:nvGraphicFramePr>
          <p:cNvPr id="91140" name="Object 9">
            <a:extLst>
              <a:ext uri="{FF2B5EF4-FFF2-40B4-BE49-F238E27FC236}">
                <a16:creationId xmlns:a16="http://schemas.microsoft.com/office/drawing/2014/main" id="{88069DF9-6B55-3328-39F1-15BCAD7E5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710641"/>
              </p:ext>
            </p:extLst>
          </p:nvPr>
        </p:nvGraphicFramePr>
        <p:xfrm>
          <a:off x="2270124" y="3037456"/>
          <a:ext cx="1920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3">
                  <p:embed/>
                </p:oleObj>
              </mc:Choice>
              <mc:Fallback>
                <p:oleObj name="Equation" r:id="rId2" imgW="152400" imgH="241300" progId="Equation.3">
                  <p:embed/>
                  <p:pic>
                    <p:nvPicPr>
                      <p:cNvPr id="91140" name="Object 9">
                        <a:extLst>
                          <a:ext uri="{FF2B5EF4-FFF2-40B4-BE49-F238E27FC236}">
                            <a16:creationId xmlns:a16="http://schemas.microsoft.com/office/drawing/2014/main" id="{88069DF9-6B55-3328-39F1-15BCAD7E5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4" y="3037456"/>
                        <a:ext cx="19208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2" name="Picture 7" descr="0703">
            <a:extLst>
              <a:ext uri="{FF2B5EF4-FFF2-40B4-BE49-F238E27FC236}">
                <a16:creationId xmlns:a16="http://schemas.microsoft.com/office/drawing/2014/main" id="{1AD79D13-EFDB-0C48-461F-808A3A33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143000"/>
            <a:ext cx="34448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3" name="Slide Number Placeholder 1">
            <a:extLst>
              <a:ext uri="{FF2B5EF4-FFF2-40B4-BE49-F238E27FC236}">
                <a16:creationId xmlns:a16="http://schemas.microsoft.com/office/drawing/2014/main" id="{001C2BB7-8092-64C9-5E2B-3343A9A1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D42A077F-50B5-42D9-9F06-823B38955EA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1474968-A767-4184-B3AA-C0425E87C5C7}" type="slidenum">
              <a:rPr lang="en-US" altLang="en-US" smtClean="0"/>
              <a:pPr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33376"/>
            <a:ext cx="5257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836614"/>
            <a:ext cx="89011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4" y="1406525"/>
            <a:ext cx="8550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1916114"/>
            <a:ext cx="4602163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844676"/>
            <a:ext cx="4033838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4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FBE9D28-505D-4580-80D2-F3A48C62629E}" type="slidenum">
              <a:rPr lang="en-US" altLang="en-US" smtClean="0"/>
              <a:pPr>
                <a:lnSpc>
                  <a:spcPct val="100000"/>
                </a:lnSpc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836613"/>
            <a:ext cx="88741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2228" name="Object 2"/>
          <p:cNvGraphicFramePr>
            <a:graphicFrameLocks noChangeAspect="1"/>
          </p:cNvGraphicFramePr>
          <p:nvPr/>
        </p:nvGraphicFramePr>
        <p:xfrm>
          <a:off x="3935414" y="1557338"/>
          <a:ext cx="3036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88367" imgH="241195" progId="Equation.3">
                  <p:embed/>
                </p:oleObj>
              </mc:Choice>
              <mc:Fallback>
                <p:oleObj name="方程式" r:id="rId3" imgW="1688367" imgH="241195" progId="Equation.3">
                  <p:embed/>
                  <p:pic>
                    <p:nvPicPr>
                      <p:cNvPr id="5222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4" y="1557338"/>
                        <a:ext cx="3036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3"/>
          <p:cNvGraphicFramePr>
            <a:graphicFrameLocks noChangeAspect="1"/>
          </p:cNvGraphicFramePr>
          <p:nvPr/>
        </p:nvGraphicFramePr>
        <p:xfrm>
          <a:off x="3792538" y="1989139"/>
          <a:ext cx="35306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2044700" imgH="393700" progId="Equation.3">
                  <p:embed/>
                </p:oleObj>
              </mc:Choice>
              <mc:Fallback>
                <p:oleObj name="方程式" r:id="rId5" imgW="2044700" imgH="393700" progId="Equation.3">
                  <p:embed/>
                  <p:pic>
                    <p:nvPicPr>
                      <p:cNvPr id="522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1989139"/>
                        <a:ext cx="35306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4"/>
          <p:cNvGraphicFramePr>
            <a:graphicFrameLocks noChangeAspect="1"/>
          </p:cNvGraphicFramePr>
          <p:nvPr/>
        </p:nvGraphicFramePr>
        <p:xfrm>
          <a:off x="2171701" y="2681289"/>
          <a:ext cx="32035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854200" imgH="393700" progId="Equation.3">
                  <p:embed/>
                </p:oleObj>
              </mc:Choice>
              <mc:Fallback>
                <p:oleObj name="方程式" r:id="rId7" imgW="1854200" imgH="393700" progId="Equation.3">
                  <p:embed/>
                  <p:pic>
                    <p:nvPicPr>
                      <p:cNvPr id="522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1" y="2681289"/>
                        <a:ext cx="32035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5"/>
          <p:cNvGraphicFramePr>
            <a:graphicFrameLocks noChangeAspect="1"/>
          </p:cNvGraphicFramePr>
          <p:nvPr/>
        </p:nvGraphicFramePr>
        <p:xfrm>
          <a:off x="4467226" y="3132139"/>
          <a:ext cx="57705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3340100" imgH="508000" progId="Equation.3">
                  <p:embed/>
                </p:oleObj>
              </mc:Choice>
              <mc:Fallback>
                <p:oleObj name="方程式" r:id="rId9" imgW="3340100" imgH="508000" progId="Equation.3">
                  <p:embed/>
                  <p:pic>
                    <p:nvPicPr>
                      <p:cNvPr id="5223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226" y="3132139"/>
                        <a:ext cx="577056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TextBox 6"/>
          <p:cNvSpPr txBox="1">
            <a:spLocks noChangeArrowheads="1"/>
          </p:cNvSpPr>
          <p:nvPr/>
        </p:nvSpPr>
        <p:spPr bwMode="auto">
          <a:xfrm>
            <a:off x="1666875" y="4252913"/>
            <a:ext cx="8764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>
                <a:solidFill>
                  <a:srgbClr val="4F6F92"/>
                </a:solidFill>
              </a:rPr>
              <a:t>(C) </a:t>
            </a:r>
            <a:r>
              <a:rPr lang="en-US" altLang="en-US"/>
              <a:t>What is the speed of the mass when it just leave the spring, if friction is present?</a:t>
            </a:r>
          </a:p>
        </p:txBody>
      </p:sp>
      <p:graphicFrame>
        <p:nvGraphicFramePr>
          <p:cNvPr id="52233" name="Object 7"/>
          <p:cNvGraphicFramePr>
            <a:graphicFrameLocks noChangeAspect="1"/>
          </p:cNvGraphicFramePr>
          <p:nvPr/>
        </p:nvGraphicFramePr>
        <p:xfrm>
          <a:off x="4008439" y="4621213"/>
          <a:ext cx="3036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88367" imgH="241195" progId="Equation.3">
                  <p:embed/>
                </p:oleObj>
              </mc:Choice>
              <mc:Fallback>
                <p:oleObj name="方程式" r:id="rId3" imgW="1688367" imgH="241195" progId="Equation.3">
                  <p:embed/>
                  <p:pic>
                    <p:nvPicPr>
                      <p:cNvPr id="5223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9" y="4621213"/>
                        <a:ext cx="3036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8"/>
          <p:cNvGraphicFramePr>
            <a:graphicFrameLocks noChangeAspect="1"/>
          </p:cNvGraphicFramePr>
          <p:nvPr/>
        </p:nvGraphicFramePr>
        <p:xfrm>
          <a:off x="3952875" y="5013326"/>
          <a:ext cx="38163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2209800" imgH="393700" progId="Equation.3">
                  <p:embed/>
                </p:oleObj>
              </mc:Choice>
              <mc:Fallback>
                <p:oleObj name="方程式" r:id="rId11" imgW="2209800" imgH="393700" progId="Equation.3">
                  <p:embed/>
                  <p:pic>
                    <p:nvPicPr>
                      <p:cNvPr id="5223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5013326"/>
                        <a:ext cx="38163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9"/>
          <p:cNvGraphicFramePr>
            <a:graphicFrameLocks noChangeAspect="1"/>
          </p:cNvGraphicFramePr>
          <p:nvPr/>
        </p:nvGraphicFramePr>
        <p:xfrm>
          <a:off x="4756151" y="5661025"/>
          <a:ext cx="3355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943100" imgH="292100" progId="Equation.3">
                  <p:embed/>
                </p:oleObj>
              </mc:Choice>
              <mc:Fallback>
                <p:oleObj name="方程式" r:id="rId13" imgW="1943100" imgH="292100" progId="Equation.3">
                  <p:embed/>
                  <p:pic>
                    <p:nvPicPr>
                      <p:cNvPr id="5223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1" y="5661025"/>
                        <a:ext cx="3355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4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9D12-B4FD-4297-537E-2846F536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02" y="128327"/>
            <a:ext cx="10515600" cy="1325563"/>
          </a:xfrm>
        </p:spPr>
        <p:txBody>
          <a:bodyPr/>
          <a:lstStyle/>
          <a:p>
            <a:r>
              <a:rPr lang="en-HK" dirty="0"/>
              <a:t>Potential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A7CB1-4CC9-784C-D01E-0C407BC3E5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286F-041D-566D-1B5B-F1E298D02D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A82F0-4B76-BDDA-09E1-CF809547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9" y="1082155"/>
            <a:ext cx="10272366" cy="5668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550BBA-5DB6-B6AD-46A0-98B2485D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82" y="4791630"/>
            <a:ext cx="3460792" cy="19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9E23-F962-1710-5873-9D453CC986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FE53A-C522-7D88-DBED-1D481E0E12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DBE9D-21E9-8700-F7D1-70F016D8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31" y="914400"/>
            <a:ext cx="10017430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E0661-79C7-73B0-1B3E-0B210CF4F355}"/>
              </a:ext>
            </a:extLst>
          </p:cNvPr>
          <p:cNvSpPr txBox="1"/>
          <p:nvPr/>
        </p:nvSpPr>
        <p:spPr>
          <a:xfrm>
            <a:off x="1152083" y="298315"/>
            <a:ext cx="609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200" dirty="0"/>
              <a:t>Conservation of Mechanical Energy </a:t>
            </a:r>
          </a:p>
        </p:txBody>
      </p:sp>
    </p:spTree>
    <p:extLst>
      <p:ext uri="{BB962C8B-B14F-4D97-AF65-F5344CB8AC3E}">
        <p14:creationId xmlns:p14="http://schemas.microsoft.com/office/powerpoint/2010/main" val="1903276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>
            <a:extLst>
              <a:ext uri="{FF2B5EF4-FFF2-40B4-BE49-F238E27FC236}">
                <a16:creationId xmlns:a16="http://schemas.microsoft.com/office/drawing/2014/main" id="{3F01BC18-C9DD-0F2E-F2FB-D2BD42C211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Potential Energy</a:t>
            </a:r>
          </a:p>
        </p:txBody>
      </p:sp>
      <p:sp>
        <p:nvSpPr>
          <p:cNvPr id="98307" name="Rectangle 5">
            <a:extLst>
              <a:ext uri="{FF2B5EF4-FFF2-40B4-BE49-F238E27FC236}">
                <a16:creationId xmlns:a16="http://schemas.microsoft.com/office/drawing/2014/main" id="{56E5DFEA-B460-B901-DACE-7425EFD29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en-US" sz="3200" dirty="0"/>
              <a:t>Potential energy is energy determined by the configuration of a system in which the components of the system interact by forces.</a:t>
            </a:r>
          </a:p>
          <a:p>
            <a:pPr lvl="1" eaLnBrk="1" hangingPunct="1"/>
            <a:r>
              <a:rPr lang="en-US" altLang="en-US" sz="2800" dirty="0"/>
              <a:t>The forces are internal to the system.</a:t>
            </a:r>
          </a:p>
          <a:p>
            <a:pPr lvl="1" eaLnBrk="1" hangingPunct="1"/>
            <a:r>
              <a:rPr lang="en-US" altLang="en-US" sz="2800" dirty="0"/>
              <a:t>Can be associated with only specific types of (conservative) forces acting between members of a system.</a:t>
            </a:r>
          </a:p>
          <a:p>
            <a:pPr marL="398463" lvl="2" indent="0">
              <a:buNone/>
            </a:pPr>
            <a:r>
              <a:rPr lang="en-US" altLang="en-US" sz="2800" dirty="0"/>
              <a:t>Examples of conservative forces:</a:t>
            </a:r>
          </a:p>
          <a:p>
            <a:pPr lvl="3" eaLnBrk="1" hangingPunct="1"/>
            <a:r>
              <a:rPr lang="en-US" altLang="en-US" sz="2800" dirty="0"/>
              <a:t>Gravity</a:t>
            </a:r>
          </a:p>
          <a:p>
            <a:pPr lvl="3" eaLnBrk="1" hangingPunct="1"/>
            <a:r>
              <a:rPr lang="en-US" altLang="en-US" sz="2800" dirty="0"/>
              <a:t>Spring force</a:t>
            </a:r>
          </a:p>
          <a:p>
            <a:pPr lvl="1" eaLnBrk="1" hangingPunct="1"/>
            <a:endParaRPr lang="en-US" altLang="en-US" sz="2800" dirty="0"/>
          </a:p>
        </p:txBody>
      </p:sp>
      <p:sp>
        <p:nvSpPr>
          <p:cNvPr id="98309" name="Slide Number Placeholder 1">
            <a:extLst>
              <a:ext uri="{FF2B5EF4-FFF2-40B4-BE49-F238E27FC236}">
                <a16:creationId xmlns:a16="http://schemas.microsoft.com/office/drawing/2014/main" id="{2BB4CED7-487E-106D-2310-D46AAA7C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9B477F97-E856-4404-AA84-276FF99A994E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3243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5">
            <a:extLst>
              <a:ext uri="{FF2B5EF4-FFF2-40B4-BE49-F238E27FC236}">
                <a16:creationId xmlns:a16="http://schemas.microsoft.com/office/drawing/2014/main" id="{88439976-4DDD-4BF2-BA5F-96AE38BE1E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Gravitational Potential Energy</a:t>
            </a:r>
          </a:p>
        </p:txBody>
      </p:sp>
      <p:sp>
        <p:nvSpPr>
          <p:cNvPr id="99331" name="Rectangle 16">
            <a:extLst>
              <a:ext uri="{FF2B5EF4-FFF2-40B4-BE49-F238E27FC236}">
                <a16:creationId xmlns:a16="http://schemas.microsoft.com/office/drawing/2014/main" id="{AC61B85B-1183-13D9-EAE7-020F7CB602F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484313"/>
            <a:ext cx="6842125" cy="4438650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sz="2000" dirty="0"/>
              <a:t>The system is the Earth and the book.</a:t>
            </a:r>
          </a:p>
          <a:p>
            <a:pPr marL="0" indent="0"/>
            <a:r>
              <a:rPr lang="en-US" altLang="en-US" sz="2000" dirty="0"/>
              <a:t>Do work on the book by lifting it </a:t>
            </a:r>
            <a:r>
              <a:rPr lang="en-US" altLang="en-US" sz="2000" i="1" dirty="0"/>
              <a:t>slowly</a:t>
            </a:r>
            <a:r>
              <a:rPr lang="en-US" altLang="en-US" sz="2000" dirty="0"/>
              <a:t> through a vertical displacement.</a:t>
            </a:r>
          </a:p>
          <a:p>
            <a:pPr marL="0" indent="0"/>
            <a:r>
              <a:rPr lang="en-US" altLang="en-US" sz="2000" dirty="0"/>
              <a:t>The work done on the system must appear as an increase in the energy of the system. The energy storage through this mechanism is called </a:t>
            </a:r>
            <a:r>
              <a:rPr lang="en-US" altLang="en-US" sz="2000" i="1" dirty="0"/>
              <a:t>gravitational potential energy.</a:t>
            </a:r>
            <a:endParaRPr lang="en-US" altLang="en-US" sz="2000" dirty="0"/>
          </a:p>
        </p:txBody>
      </p:sp>
      <p:pic>
        <p:nvPicPr>
          <p:cNvPr id="99332" name="Picture 7" descr="0715">
            <a:extLst>
              <a:ext uri="{FF2B5EF4-FFF2-40B4-BE49-F238E27FC236}">
                <a16:creationId xmlns:a16="http://schemas.microsoft.com/office/drawing/2014/main" id="{B87A4E6A-574D-AF24-2BD3-F0B7523F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6" y="1050925"/>
            <a:ext cx="2212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Slide Number Placeholder 1">
            <a:extLst>
              <a:ext uri="{FF2B5EF4-FFF2-40B4-BE49-F238E27FC236}">
                <a16:creationId xmlns:a16="http://schemas.microsoft.com/office/drawing/2014/main" id="{37E52422-6FF1-3A59-52AB-9BC8FEEB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92213F6-BB3B-44F2-8C5C-661DF57AB7F7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graphicFrame>
        <p:nvGraphicFramePr>
          <p:cNvPr id="99334" name="Object 1">
            <a:extLst>
              <a:ext uri="{FF2B5EF4-FFF2-40B4-BE49-F238E27FC236}">
                <a16:creationId xmlns:a16="http://schemas.microsoft.com/office/drawing/2014/main" id="{85C20955-A6F3-8D68-F558-037F66092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011028"/>
              </p:ext>
            </p:extLst>
          </p:nvPr>
        </p:nvGraphicFramePr>
        <p:xfrm>
          <a:off x="2616200" y="3514727"/>
          <a:ext cx="33274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853396" imgH="355446" progId="Equation.3">
                  <p:embed/>
                </p:oleObj>
              </mc:Choice>
              <mc:Fallback>
                <p:oleObj name="方程式" r:id="rId3" imgW="1853396" imgH="355446" progId="Equation.3">
                  <p:embed/>
                  <p:pic>
                    <p:nvPicPr>
                      <p:cNvPr id="99334" name="Object 1">
                        <a:extLst>
                          <a:ext uri="{FF2B5EF4-FFF2-40B4-BE49-F238E27FC236}">
                            <a16:creationId xmlns:a16="http://schemas.microsoft.com/office/drawing/2014/main" id="{85C20955-A6F3-8D68-F558-037F66092E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3514727"/>
                        <a:ext cx="33274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5" name="Object 2">
            <a:extLst>
              <a:ext uri="{FF2B5EF4-FFF2-40B4-BE49-F238E27FC236}">
                <a16:creationId xmlns:a16="http://schemas.microsoft.com/office/drawing/2014/main" id="{217A8DFD-EB6C-16FF-EC1E-E58544C00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031653"/>
              </p:ext>
            </p:extLst>
          </p:nvPr>
        </p:nvGraphicFramePr>
        <p:xfrm>
          <a:off x="3060380" y="4188498"/>
          <a:ext cx="221138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231366" imgH="241195" progId="Equation.3">
                  <p:embed/>
                </p:oleObj>
              </mc:Choice>
              <mc:Fallback>
                <p:oleObj name="方程式" r:id="rId5" imgW="1231366" imgH="241195" progId="Equation.3">
                  <p:embed/>
                  <p:pic>
                    <p:nvPicPr>
                      <p:cNvPr id="99335" name="Object 2">
                        <a:extLst>
                          <a:ext uri="{FF2B5EF4-FFF2-40B4-BE49-F238E27FC236}">
                            <a16:creationId xmlns:a16="http://schemas.microsoft.com/office/drawing/2014/main" id="{217A8DFD-EB6C-16FF-EC1E-E58544C00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380" y="4188498"/>
                        <a:ext cx="2211387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6" name="Object 3">
            <a:extLst>
              <a:ext uri="{FF2B5EF4-FFF2-40B4-BE49-F238E27FC236}">
                <a16:creationId xmlns:a16="http://schemas.microsoft.com/office/drawing/2014/main" id="{A9CF4411-DE54-D802-DD95-0F2C292185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099187"/>
              </p:ext>
            </p:extLst>
          </p:nvPr>
        </p:nvGraphicFramePr>
        <p:xfrm>
          <a:off x="3379516" y="4687093"/>
          <a:ext cx="116205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647700" imgH="241300" progId="Equation.3">
                  <p:embed/>
                </p:oleObj>
              </mc:Choice>
              <mc:Fallback>
                <p:oleObj name="方程式" r:id="rId7" imgW="647700" imgH="241300" progId="Equation.3">
                  <p:embed/>
                  <p:pic>
                    <p:nvPicPr>
                      <p:cNvPr id="99336" name="Object 3">
                        <a:extLst>
                          <a:ext uri="{FF2B5EF4-FFF2-40B4-BE49-F238E27FC236}">
                            <a16:creationId xmlns:a16="http://schemas.microsoft.com/office/drawing/2014/main" id="{A9CF4411-DE54-D802-DD95-0F2C292185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516" y="4687093"/>
                        <a:ext cx="116205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7" name="TextBox 10">
            <a:extLst>
              <a:ext uri="{FF2B5EF4-FFF2-40B4-BE49-F238E27FC236}">
                <a16:creationId xmlns:a16="http://schemas.microsoft.com/office/drawing/2014/main" id="{D8986E76-D3A1-A21B-5927-A764EB02A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053" y="4687093"/>
            <a:ext cx="814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where</a:t>
            </a:r>
          </a:p>
        </p:txBody>
      </p:sp>
      <p:pic>
        <p:nvPicPr>
          <p:cNvPr id="35851" name="Picture 12">
            <a:extLst>
              <a:ext uri="{FF2B5EF4-FFF2-40B4-BE49-F238E27FC236}">
                <a16:creationId xmlns:a16="http://schemas.microsoft.com/office/drawing/2014/main" id="{924F504B-8B2B-619A-D68E-6EB90E7C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5746750"/>
            <a:ext cx="6911975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40" name="Rectangle 1">
            <a:extLst>
              <a:ext uri="{FF2B5EF4-FFF2-40B4-BE49-F238E27FC236}">
                <a16:creationId xmlns:a16="http://schemas.microsoft.com/office/drawing/2014/main" id="{368500A1-97CD-668D-356D-DDBE05983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277822"/>
            <a:ext cx="9166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</a:rPr>
              <a:t>In order to express </a:t>
            </a:r>
            <a:r>
              <a:rPr lang="en-US" altLang="en-US" i="1" dirty="0">
                <a:solidFill>
                  <a:srgbClr val="FF0000"/>
                </a:solidFill>
              </a:rPr>
              <a:t>U</a:t>
            </a:r>
            <a:r>
              <a:rPr lang="en-US" altLang="en-US" dirty="0">
                <a:solidFill>
                  <a:srgbClr val="FF0000"/>
                </a:solidFill>
              </a:rPr>
              <a:t> explicitly, the reference point (</a:t>
            </a:r>
            <a:r>
              <a:rPr lang="en-US" altLang="en-US" i="1" dirty="0">
                <a:solidFill>
                  <a:srgbClr val="FF0000"/>
                </a:solidFill>
              </a:rPr>
              <a:t>h</a:t>
            </a:r>
            <a:r>
              <a:rPr lang="en-US" altLang="en-US" dirty="0">
                <a:solidFill>
                  <a:srgbClr val="FF0000"/>
                </a:solidFill>
              </a:rPr>
              <a:t> = 0) has to be defined first. </a:t>
            </a:r>
          </a:p>
        </p:txBody>
      </p:sp>
    </p:spTree>
    <p:extLst>
      <p:ext uri="{BB962C8B-B14F-4D97-AF65-F5344CB8AC3E}">
        <p14:creationId xmlns:p14="http://schemas.microsoft.com/office/powerpoint/2010/main" val="127125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346A-0C3E-0D7C-D1C3-62B6BAC9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F6C6-50BA-23A0-0262-3593D1529996}"/>
              </a:ext>
            </a:extLst>
          </p:cNvPr>
          <p:cNvSpPr txBox="1"/>
          <p:nvPr/>
        </p:nvSpPr>
        <p:spPr>
          <a:xfrm>
            <a:off x="496562" y="365125"/>
            <a:ext cx="113482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child of mass m is released from rest at the top of a water slide, at height h = 8.5 m above the bottom of the slide. Assuming that the slide is frictionless because of the water on it, find the child’s speed at the bottom of the slide. </a:t>
            </a:r>
            <a:endParaRPr lang="en-HK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E9F21-56A6-02B8-F001-F22E59D5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858"/>
            <a:ext cx="2330123" cy="3636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4ADD7-1E67-DBD0-A589-7A8513AF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438" y="1941498"/>
            <a:ext cx="6324300" cy="48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Number Placeholder 3">
            <a:extLst>
              <a:ext uri="{FF2B5EF4-FFF2-40B4-BE49-F238E27FC236}">
                <a16:creationId xmlns:a16="http://schemas.microsoft.com/office/drawing/2014/main" id="{890DE9B4-2F2A-33D7-E60E-9BEFDBAD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63905BFB-31C4-4B77-9390-669C1F42B6F2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pic>
        <p:nvPicPr>
          <p:cNvPr id="113667" name="Picture 2">
            <a:extLst>
              <a:ext uri="{FF2B5EF4-FFF2-40B4-BE49-F238E27FC236}">
                <a16:creationId xmlns:a16="http://schemas.microsoft.com/office/drawing/2014/main" id="{F2BDF412-1A45-9902-D7BD-72ED1543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836614"/>
            <a:ext cx="7667625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2" name="Picture 3">
            <a:extLst>
              <a:ext uri="{FF2B5EF4-FFF2-40B4-BE49-F238E27FC236}">
                <a16:creationId xmlns:a16="http://schemas.microsoft.com/office/drawing/2014/main" id="{12D4AE7B-2A65-6BE6-A65A-1A6C8BF96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451101"/>
            <a:ext cx="76485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4">
            <a:extLst>
              <a:ext uri="{FF2B5EF4-FFF2-40B4-BE49-F238E27FC236}">
                <a16:creationId xmlns:a16="http://schemas.microsoft.com/office/drawing/2014/main" id="{31A60D37-E7B2-199E-3E47-DAF70E93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3927475"/>
            <a:ext cx="2303462" cy="245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Box 10">
            <a:extLst>
              <a:ext uri="{FF2B5EF4-FFF2-40B4-BE49-F238E27FC236}">
                <a16:creationId xmlns:a16="http://schemas.microsoft.com/office/drawing/2014/main" id="{03BCEB68-35EE-B70C-3FF0-82958DCF5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Section  8.2</a:t>
            </a:r>
          </a:p>
        </p:txBody>
      </p:sp>
      <p:pic>
        <p:nvPicPr>
          <p:cNvPr id="103427" name="Picture 6" descr="0804">
            <a:hlinkClick r:id="rId2"/>
            <a:extLst>
              <a:ext uri="{FF2B5EF4-FFF2-40B4-BE49-F238E27FC236}">
                <a16:creationId xmlns:a16="http://schemas.microsoft.com/office/drawing/2014/main" id="{8C52DFC3-0DAC-22E4-1BEC-749B0C9A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412876"/>
            <a:ext cx="2998788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Slide Number Placeholder 1">
            <a:extLst>
              <a:ext uri="{FF2B5EF4-FFF2-40B4-BE49-F238E27FC236}">
                <a16:creationId xmlns:a16="http://schemas.microsoft.com/office/drawing/2014/main" id="{F466C122-B454-110B-E9FC-A7C12F34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C7B0E93-E96D-4DEF-8F3E-CC14B6A56E7A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pic>
        <p:nvPicPr>
          <p:cNvPr id="103429" name="Picture 1">
            <a:extLst>
              <a:ext uri="{FF2B5EF4-FFF2-40B4-BE49-F238E27FC236}">
                <a16:creationId xmlns:a16="http://schemas.microsoft.com/office/drawing/2014/main" id="{7EA91912-A502-4FAB-3750-EEEF8641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33375"/>
            <a:ext cx="30861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3">
            <a:extLst>
              <a:ext uri="{FF2B5EF4-FFF2-40B4-BE49-F238E27FC236}">
                <a16:creationId xmlns:a16="http://schemas.microsoft.com/office/drawing/2014/main" id="{28EC4D8B-757C-82DC-DF82-1DB0F9925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981075"/>
            <a:ext cx="55499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6">
            <a:extLst>
              <a:ext uri="{FF2B5EF4-FFF2-40B4-BE49-F238E27FC236}">
                <a16:creationId xmlns:a16="http://schemas.microsoft.com/office/drawing/2014/main" id="{AA27BD33-F8A8-8B5F-CFF3-E0F28B1D7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060575"/>
            <a:ext cx="3289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2" name="Picture 7">
            <a:extLst>
              <a:ext uri="{FF2B5EF4-FFF2-40B4-BE49-F238E27FC236}">
                <a16:creationId xmlns:a16="http://schemas.microsoft.com/office/drawing/2014/main" id="{6B736F1C-8BB2-2D66-E0FB-9508ECE4C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284538"/>
            <a:ext cx="5283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3" name="Picture 8">
            <a:extLst>
              <a:ext uri="{FF2B5EF4-FFF2-40B4-BE49-F238E27FC236}">
                <a16:creationId xmlns:a16="http://schemas.microsoft.com/office/drawing/2014/main" id="{F0A4CE1D-2469-9DFE-FCC8-2783CEFFD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644900"/>
            <a:ext cx="40005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4" name="Picture 9">
            <a:extLst>
              <a:ext uri="{FF2B5EF4-FFF2-40B4-BE49-F238E27FC236}">
                <a16:creationId xmlns:a16="http://schemas.microsoft.com/office/drawing/2014/main" id="{A6679BE5-9329-8116-F347-DD220AD65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3716338"/>
            <a:ext cx="8255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0">
            <a:extLst>
              <a:ext uri="{FF2B5EF4-FFF2-40B4-BE49-F238E27FC236}">
                <a16:creationId xmlns:a16="http://schemas.microsoft.com/office/drawing/2014/main" id="{369E4AF7-1DE3-7F09-F218-50E0239A2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4221163"/>
            <a:ext cx="4165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92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Slide Number Placeholder 1">
            <a:extLst>
              <a:ext uri="{FF2B5EF4-FFF2-40B4-BE49-F238E27FC236}">
                <a16:creationId xmlns:a16="http://schemas.microsoft.com/office/drawing/2014/main" id="{5503D55D-1674-B5A0-21E8-6AFA3ABA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F9239FC-1A4C-4780-B72F-99572A351AF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pic>
        <p:nvPicPr>
          <p:cNvPr id="104452" name="Picture 2">
            <a:extLst>
              <a:ext uri="{FF2B5EF4-FFF2-40B4-BE49-F238E27FC236}">
                <a16:creationId xmlns:a16="http://schemas.microsoft.com/office/drawing/2014/main" id="{A51A730A-CD8A-5C8F-B851-D47F6B0C1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333375"/>
            <a:ext cx="6654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5">
            <a:extLst>
              <a:ext uri="{FF2B5EF4-FFF2-40B4-BE49-F238E27FC236}">
                <a16:creationId xmlns:a16="http://schemas.microsoft.com/office/drawing/2014/main" id="{A1ED62EA-C4D8-59B2-E6C2-3B33FADBF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908050"/>
            <a:ext cx="4608512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>
            <a:extLst>
              <a:ext uri="{FF2B5EF4-FFF2-40B4-BE49-F238E27FC236}">
                <a16:creationId xmlns:a16="http://schemas.microsoft.com/office/drawing/2014/main" id="{244C44E9-5D7A-B179-0807-FC301C0FC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636838"/>
            <a:ext cx="4849812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>
            <a:extLst>
              <a:ext uri="{FF2B5EF4-FFF2-40B4-BE49-F238E27FC236}">
                <a16:creationId xmlns:a16="http://schemas.microsoft.com/office/drawing/2014/main" id="{58305004-A29E-2976-1C84-FC2398356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9" y="5635625"/>
            <a:ext cx="58451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6" name="Picture 11">
            <a:extLst>
              <a:ext uri="{FF2B5EF4-FFF2-40B4-BE49-F238E27FC236}">
                <a16:creationId xmlns:a16="http://schemas.microsoft.com/office/drawing/2014/main" id="{CED45072-DC4C-9639-DC38-16380DFF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6" y="981076"/>
            <a:ext cx="3287713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8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73E9-7824-9796-2635-E5A1BB95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1A2E-1F4E-8F00-A8C8-B0E19E098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7C212-3DB5-554A-711A-A92132931E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397DD-873C-1430-2358-5BEE5370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4" y="0"/>
            <a:ext cx="1128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92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Number Placeholder 4">
            <a:extLst>
              <a:ext uri="{FF2B5EF4-FFF2-40B4-BE49-F238E27FC236}">
                <a16:creationId xmlns:a16="http://schemas.microsoft.com/office/drawing/2014/main" id="{C2ADD60D-B165-6F36-0512-E37977B7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954EE37-C3AE-4676-B929-905DBC7199E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pic>
        <p:nvPicPr>
          <p:cNvPr id="105475" name="Picture 5">
            <a:extLst>
              <a:ext uri="{FF2B5EF4-FFF2-40B4-BE49-F238E27FC236}">
                <a16:creationId xmlns:a16="http://schemas.microsoft.com/office/drawing/2014/main" id="{8073A122-199B-A749-F312-86992B065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82651"/>
            <a:ext cx="90376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6">
            <a:extLst>
              <a:ext uri="{FF2B5EF4-FFF2-40B4-BE49-F238E27FC236}">
                <a16:creationId xmlns:a16="http://schemas.microsoft.com/office/drawing/2014/main" id="{2201FCBF-052B-2D8F-6402-BCBF29014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84313"/>
            <a:ext cx="52451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6" descr="0808">
            <a:hlinkClick r:id="rId4"/>
            <a:extLst>
              <a:ext uri="{FF2B5EF4-FFF2-40B4-BE49-F238E27FC236}">
                <a16:creationId xmlns:a16="http://schemas.microsoft.com/office/drawing/2014/main" id="{1A987A52-964F-F140-D51A-0305A841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1557339"/>
            <a:ext cx="2963863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63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4">
            <a:extLst>
              <a:ext uri="{FF2B5EF4-FFF2-40B4-BE49-F238E27FC236}">
                <a16:creationId xmlns:a16="http://schemas.microsoft.com/office/drawing/2014/main" id="{1B8961C4-C5BF-4181-46F8-1A5A9E00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9775C25F-AF97-4E9F-A02E-E42331B3961D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D083575E-7F28-2595-A242-18123801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60351"/>
            <a:ext cx="77057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3">
            <a:extLst>
              <a:ext uri="{FF2B5EF4-FFF2-40B4-BE49-F238E27FC236}">
                <a16:creationId xmlns:a16="http://schemas.microsoft.com/office/drawing/2014/main" id="{DEF517E1-81B9-0ABC-6CC2-05F92BBE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1" y="836614"/>
            <a:ext cx="888206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109" name="Object 5">
            <a:extLst>
              <a:ext uri="{FF2B5EF4-FFF2-40B4-BE49-F238E27FC236}">
                <a16:creationId xmlns:a16="http://schemas.microsoft.com/office/drawing/2014/main" id="{B0D41507-0FA3-9B13-7C53-F48F6737C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4" y="1484314"/>
          <a:ext cx="3068637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2044700" imgH="431800" progId="Equation.3">
                  <p:embed/>
                </p:oleObj>
              </mc:Choice>
              <mc:Fallback>
                <p:oleObj name="方程式" r:id="rId4" imgW="2044700" imgH="431800" progId="Equation.3">
                  <p:embed/>
                  <p:pic>
                    <p:nvPicPr>
                      <p:cNvPr id="47109" name="Object 5">
                        <a:extLst>
                          <a:ext uri="{FF2B5EF4-FFF2-40B4-BE49-F238E27FC236}">
                            <a16:creationId xmlns:a16="http://schemas.microsoft.com/office/drawing/2014/main" id="{B0D41507-0FA3-9B13-7C53-F48F6737C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484314"/>
                        <a:ext cx="3068637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>
            <a:extLst>
              <a:ext uri="{FF2B5EF4-FFF2-40B4-BE49-F238E27FC236}">
                <a16:creationId xmlns:a16="http://schemas.microsoft.com/office/drawing/2014/main" id="{6AE03331-89D1-E3A7-3835-369A5DAB87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9" y="2276475"/>
          <a:ext cx="5202237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3467100" imgH="241300" progId="Equation.3">
                  <p:embed/>
                </p:oleObj>
              </mc:Choice>
              <mc:Fallback>
                <p:oleObj name="方程式" r:id="rId6" imgW="3467100" imgH="241300" progId="Equation.3">
                  <p:embed/>
                  <p:pic>
                    <p:nvPicPr>
                      <p:cNvPr id="47110" name="Object 6">
                        <a:extLst>
                          <a:ext uri="{FF2B5EF4-FFF2-40B4-BE49-F238E27FC236}">
                            <a16:creationId xmlns:a16="http://schemas.microsoft.com/office/drawing/2014/main" id="{6AE03331-89D1-E3A7-3835-369A5DAB87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9" y="2276475"/>
                        <a:ext cx="5202237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2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1">
            <a:extLst>
              <a:ext uri="{FF2B5EF4-FFF2-40B4-BE49-F238E27FC236}">
                <a16:creationId xmlns:a16="http://schemas.microsoft.com/office/drawing/2014/main" id="{4A4C34AB-FD75-62A5-F470-FD0A1D17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C5FFEFA9-5A59-4491-9AB9-52080CF3364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pic>
        <p:nvPicPr>
          <p:cNvPr id="107523" name="Picture 2">
            <a:extLst>
              <a:ext uri="{FF2B5EF4-FFF2-40B4-BE49-F238E27FC236}">
                <a16:creationId xmlns:a16="http://schemas.microsoft.com/office/drawing/2014/main" id="{533AF633-83B6-E1A5-90BE-F068A770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369889"/>
            <a:ext cx="53625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4" name="Picture 3">
            <a:extLst>
              <a:ext uri="{FF2B5EF4-FFF2-40B4-BE49-F238E27FC236}">
                <a16:creationId xmlns:a16="http://schemas.microsoft.com/office/drawing/2014/main" id="{9ADB9AFB-88CA-20A9-245E-3391A494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9" y="836613"/>
            <a:ext cx="46958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5" name="Picture 4">
            <a:extLst>
              <a:ext uri="{FF2B5EF4-FFF2-40B4-BE49-F238E27FC236}">
                <a16:creationId xmlns:a16="http://schemas.microsoft.com/office/drawing/2014/main" id="{3E623F86-E79B-F9EC-7FC7-05B99C61C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808164"/>
            <a:ext cx="47625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6" name="Picture 5">
            <a:extLst>
              <a:ext uri="{FF2B5EF4-FFF2-40B4-BE49-F238E27FC236}">
                <a16:creationId xmlns:a16="http://schemas.microsoft.com/office/drawing/2014/main" id="{DBB3AFF6-F422-80DF-7F07-A30B6D82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908051"/>
            <a:ext cx="2819400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135" name="Object 2">
            <a:extLst>
              <a:ext uri="{FF2B5EF4-FFF2-40B4-BE49-F238E27FC236}">
                <a16:creationId xmlns:a16="http://schemas.microsoft.com/office/drawing/2014/main" id="{79D6095A-3ACA-17A4-5320-3795BD9A0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2647951"/>
          <a:ext cx="173196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155700" imgH="241300" progId="Equation.3">
                  <p:embed/>
                </p:oleObj>
              </mc:Choice>
              <mc:Fallback>
                <p:oleObj name="方程式" r:id="rId6" imgW="1155700" imgH="241300" progId="Equation.3">
                  <p:embed/>
                  <p:pic>
                    <p:nvPicPr>
                      <p:cNvPr id="48135" name="Object 2">
                        <a:extLst>
                          <a:ext uri="{FF2B5EF4-FFF2-40B4-BE49-F238E27FC236}">
                            <a16:creationId xmlns:a16="http://schemas.microsoft.com/office/drawing/2014/main" id="{79D6095A-3ACA-17A4-5320-3795BD9A0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647951"/>
                        <a:ext cx="173196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3">
            <a:extLst>
              <a:ext uri="{FF2B5EF4-FFF2-40B4-BE49-F238E27FC236}">
                <a16:creationId xmlns:a16="http://schemas.microsoft.com/office/drawing/2014/main" id="{B820C991-1CD4-82E3-1557-625FA0DA5D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3068639"/>
          <a:ext cx="14843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990170" imgH="393529" progId="Equation.3">
                  <p:embed/>
                </p:oleObj>
              </mc:Choice>
              <mc:Fallback>
                <p:oleObj name="方程式" r:id="rId8" imgW="990170" imgH="393529" progId="Equation.3">
                  <p:embed/>
                  <p:pic>
                    <p:nvPicPr>
                      <p:cNvPr id="48136" name="Object 3">
                        <a:extLst>
                          <a:ext uri="{FF2B5EF4-FFF2-40B4-BE49-F238E27FC236}">
                            <a16:creationId xmlns:a16="http://schemas.microsoft.com/office/drawing/2014/main" id="{B820C991-1CD4-82E3-1557-625FA0DA5D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3068639"/>
                        <a:ext cx="148431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4">
            <a:extLst>
              <a:ext uri="{FF2B5EF4-FFF2-40B4-BE49-F238E27FC236}">
                <a16:creationId xmlns:a16="http://schemas.microsoft.com/office/drawing/2014/main" id="{6684E40F-2D44-1AF0-C239-8A8B780C1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25650" y="3716339"/>
          <a:ext cx="39766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2654300" imgH="444500" progId="Equation.3">
                  <p:embed/>
                </p:oleObj>
              </mc:Choice>
              <mc:Fallback>
                <p:oleObj name="方程式" r:id="rId10" imgW="2654300" imgH="444500" progId="Equation.3">
                  <p:embed/>
                  <p:pic>
                    <p:nvPicPr>
                      <p:cNvPr id="48137" name="Object 4">
                        <a:extLst>
                          <a:ext uri="{FF2B5EF4-FFF2-40B4-BE49-F238E27FC236}">
                            <a16:creationId xmlns:a16="http://schemas.microsoft.com/office/drawing/2014/main" id="{6684E40F-2D44-1AF0-C239-8A8B780C1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3716339"/>
                        <a:ext cx="3976688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30" name="Picture 10">
            <a:extLst>
              <a:ext uri="{FF2B5EF4-FFF2-40B4-BE49-F238E27FC236}">
                <a16:creationId xmlns:a16="http://schemas.microsoft.com/office/drawing/2014/main" id="{EB258C9A-0D65-C0C9-0682-0C79ED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9" y="4741863"/>
            <a:ext cx="87645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139" name="Object 5">
            <a:extLst>
              <a:ext uri="{FF2B5EF4-FFF2-40B4-BE49-F238E27FC236}">
                <a16:creationId xmlns:a16="http://schemas.microsoft.com/office/drawing/2014/main" id="{014056B9-7867-CE7C-CA81-5EACD04B97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8" y="5373688"/>
          <a:ext cx="25320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688367" imgH="241195" progId="Equation.3">
                  <p:embed/>
                </p:oleObj>
              </mc:Choice>
              <mc:Fallback>
                <p:oleObj name="方程式" r:id="rId13" imgW="1688367" imgH="241195" progId="Equation.3">
                  <p:embed/>
                  <p:pic>
                    <p:nvPicPr>
                      <p:cNvPr id="48139" name="Object 5">
                        <a:extLst>
                          <a:ext uri="{FF2B5EF4-FFF2-40B4-BE49-F238E27FC236}">
                            <a16:creationId xmlns:a16="http://schemas.microsoft.com/office/drawing/2014/main" id="{014056B9-7867-CE7C-CA81-5EACD04B97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5373688"/>
                        <a:ext cx="25320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Object 6">
            <a:extLst>
              <a:ext uri="{FF2B5EF4-FFF2-40B4-BE49-F238E27FC236}">
                <a16:creationId xmlns:a16="http://schemas.microsoft.com/office/drawing/2014/main" id="{146E865A-03BE-79D5-C935-47AEED0AD4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5805489"/>
          <a:ext cx="215106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5" imgW="1435100" imgH="393700" progId="Equation.3">
                  <p:embed/>
                </p:oleObj>
              </mc:Choice>
              <mc:Fallback>
                <p:oleObj name="方程式" r:id="rId15" imgW="1435100" imgH="393700" progId="Equation.3">
                  <p:embed/>
                  <p:pic>
                    <p:nvPicPr>
                      <p:cNvPr id="48140" name="Object 6">
                        <a:extLst>
                          <a:ext uri="{FF2B5EF4-FFF2-40B4-BE49-F238E27FC236}">
                            <a16:creationId xmlns:a16="http://schemas.microsoft.com/office/drawing/2014/main" id="{146E865A-03BE-79D5-C935-47AEED0AD4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5805489"/>
                        <a:ext cx="2151062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1" name="Object 7">
            <a:extLst>
              <a:ext uri="{FF2B5EF4-FFF2-40B4-BE49-F238E27FC236}">
                <a16:creationId xmlns:a16="http://schemas.microsoft.com/office/drawing/2014/main" id="{CD32ED65-B409-C711-6243-A695C51C7F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1539" y="5805489"/>
          <a:ext cx="33686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7" imgW="2247900" imgH="444500" progId="Equation.3">
                  <p:embed/>
                </p:oleObj>
              </mc:Choice>
              <mc:Fallback>
                <p:oleObj name="方程式" r:id="rId17" imgW="2247900" imgH="444500" progId="Equation.3">
                  <p:embed/>
                  <p:pic>
                    <p:nvPicPr>
                      <p:cNvPr id="48141" name="Object 7">
                        <a:extLst>
                          <a:ext uri="{FF2B5EF4-FFF2-40B4-BE49-F238E27FC236}">
                            <a16:creationId xmlns:a16="http://schemas.microsoft.com/office/drawing/2014/main" id="{CD32ED65-B409-C711-6243-A695C51C7F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9" y="5805489"/>
                        <a:ext cx="33686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1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Slide Number Placeholder 1">
            <a:extLst>
              <a:ext uri="{FF2B5EF4-FFF2-40B4-BE49-F238E27FC236}">
                <a16:creationId xmlns:a16="http://schemas.microsoft.com/office/drawing/2014/main" id="{687449E4-5870-A15C-2967-65E28A2F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3675406D-AE15-454E-B5FE-1CCABB0AB9F8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pic>
        <p:nvPicPr>
          <p:cNvPr id="108548" name="Picture 3">
            <a:extLst>
              <a:ext uri="{FF2B5EF4-FFF2-40B4-BE49-F238E27FC236}">
                <a16:creationId xmlns:a16="http://schemas.microsoft.com/office/drawing/2014/main" id="{B296F788-3349-8CB8-9A12-2859DF1B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15888"/>
            <a:ext cx="5778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4">
            <a:extLst>
              <a:ext uri="{FF2B5EF4-FFF2-40B4-BE49-F238E27FC236}">
                <a16:creationId xmlns:a16="http://schemas.microsoft.com/office/drawing/2014/main" id="{53BDB367-48E6-9F58-3A79-895AB6A3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908050"/>
            <a:ext cx="65151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5">
            <a:extLst>
              <a:ext uri="{FF2B5EF4-FFF2-40B4-BE49-F238E27FC236}">
                <a16:creationId xmlns:a16="http://schemas.microsoft.com/office/drawing/2014/main" id="{4E5DF13B-1D38-ACE2-EA35-0BAB4B34A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924175"/>
            <a:ext cx="3606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6">
            <a:extLst>
              <a:ext uri="{FF2B5EF4-FFF2-40B4-BE49-F238E27FC236}">
                <a16:creationId xmlns:a16="http://schemas.microsoft.com/office/drawing/2014/main" id="{70275BDA-3D5C-371B-FAE1-130C3F034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5013325"/>
            <a:ext cx="72644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2" name="Picture 6" descr="0810">
            <a:extLst>
              <a:ext uri="{FF2B5EF4-FFF2-40B4-BE49-F238E27FC236}">
                <a16:creationId xmlns:a16="http://schemas.microsoft.com/office/drawing/2014/main" id="{891A02EF-BAE4-C131-B16E-63BE685C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636839"/>
            <a:ext cx="3805238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2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Number Placeholder 4">
            <a:extLst>
              <a:ext uri="{FF2B5EF4-FFF2-40B4-BE49-F238E27FC236}">
                <a16:creationId xmlns:a16="http://schemas.microsoft.com/office/drawing/2014/main" id="{2D91673A-989D-961E-E679-5470DEEB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DCC19B8C-4338-4CE8-A104-635B6CA071DA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pic>
        <p:nvPicPr>
          <p:cNvPr id="109571" name="Picture 5">
            <a:extLst>
              <a:ext uri="{FF2B5EF4-FFF2-40B4-BE49-F238E27FC236}">
                <a16:creationId xmlns:a16="http://schemas.microsoft.com/office/drawing/2014/main" id="{9638B750-A013-57E2-5FB7-100A457E4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892175"/>
            <a:ext cx="89471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6">
            <a:extLst>
              <a:ext uri="{FF2B5EF4-FFF2-40B4-BE49-F238E27FC236}">
                <a16:creationId xmlns:a16="http://schemas.microsoft.com/office/drawing/2014/main" id="{27027FCF-1359-8ED1-D6CE-A4DAC55A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1484313"/>
            <a:ext cx="41402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5">
            <a:extLst>
              <a:ext uri="{FF2B5EF4-FFF2-40B4-BE49-F238E27FC236}">
                <a16:creationId xmlns:a16="http://schemas.microsoft.com/office/drawing/2014/main" id="{AD250640-F0C6-AA83-B6E3-240D30359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3500439"/>
            <a:ext cx="89408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2F97CFB4-30EC-44DA-958B-8A7E9C448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6" y="4449764"/>
            <a:ext cx="8926513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3" name="Picture 7">
            <a:extLst>
              <a:ext uri="{FF2B5EF4-FFF2-40B4-BE49-F238E27FC236}">
                <a16:creationId xmlns:a16="http://schemas.microsoft.com/office/drawing/2014/main" id="{09F4BC31-FF6D-67B6-EC30-733FDBA4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5243514"/>
            <a:ext cx="4202112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4" name="Picture 8">
            <a:extLst>
              <a:ext uri="{FF2B5EF4-FFF2-40B4-BE49-F238E27FC236}">
                <a16:creationId xmlns:a16="http://schemas.microsoft.com/office/drawing/2014/main" id="{7CD7C49A-688F-D93B-40D0-F0053D3E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5876926"/>
            <a:ext cx="699135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10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Number Placeholder 4">
            <a:extLst>
              <a:ext uri="{FF2B5EF4-FFF2-40B4-BE49-F238E27FC236}">
                <a16:creationId xmlns:a16="http://schemas.microsoft.com/office/drawing/2014/main" id="{FADBC70C-BD4E-CB02-9401-0C979061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B5B4E98-DA2C-4061-8DD7-33D6F74A7C7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pic>
        <p:nvPicPr>
          <p:cNvPr id="110595" name="Picture 2">
            <a:extLst>
              <a:ext uri="{FF2B5EF4-FFF2-40B4-BE49-F238E27FC236}">
                <a16:creationId xmlns:a16="http://schemas.microsoft.com/office/drawing/2014/main" id="{09D602E8-CAE9-56C2-3DB7-D20F79EC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333376"/>
            <a:ext cx="52578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3">
            <a:extLst>
              <a:ext uri="{FF2B5EF4-FFF2-40B4-BE49-F238E27FC236}">
                <a16:creationId xmlns:a16="http://schemas.microsoft.com/office/drawing/2014/main" id="{CC5EA138-4F74-75B2-1C58-1708D47E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836614"/>
            <a:ext cx="89011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7" name="Picture 4">
            <a:extLst>
              <a:ext uri="{FF2B5EF4-FFF2-40B4-BE49-F238E27FC236}">
                <a16:creationId xmlns:a16="http://schemas.microsoft.com/office/drawing/2014/main" id="{B7FAEA4D-0315-6ACF-48CC-D8CFE28F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4" y="1406525"/>
            <a:ext cx="8550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8" name="Picture 5">
            <a:extLst>
              <a:ext uri="{FF2B5EF4-FFF2-40B4-BE49-F238E27FC236}">
                <a16:creationId xmlns:a16="http://schemas.microsoft.com/office/drawing/2014/main" id="{5F2BC368-C3FE-1049-F590-058B261EF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1" y="1916114"/>
            <a:ext cx="4602163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7" name="Picture 6">
            <a:extLst>
              <a:ext uri="{FF2B5EF4-FFF2-40B4-BE49-F238E27FC236}">
                <a16:creationId xmlns:a16="http://schemas.microsoft.com/office/drawing/2014/main" id="{7B45B193-E5C8-E436-226E-F68A2C51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844676"/>
            <a:ext cx="4033838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Number Placeholder 1">
            <a:extLst>
              <a:ext uri="{FF2B5EF4-FFF2-40B4-BE49-F238E27FC236}">
                <a16:creationId xmlns:a16="http://schemas.microsoft.com/office/drawing/2014/main" id="{2AA47ABA-8C20-C460-AA58-47721329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62A9575C-BF3C-46B2-B1F9-6F3D988D71F5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pic>
        <p:nvPicPr>
          <p:cNvPr id="111619" name="Picture 2">
            <a:extLst>
              <a:ext uri="{FF2B5EF4-FFF2-40B4-BE49-F238E27FC236}">
                <a16:creationId xmlns:a16="http://schemas.microsoft.com/office/drawing/2014/main" id="{83DF21F3-BD02-4212-290F-0B35479D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836613"/>
            <a:ext cx="88741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2228" name="Object 2">
            <a:extLst>
              <a:ext uri="{FF2B5EF4-FFF2-40B4-BE49-F238E27FC236}">
                <a16:creationId xmlns:a16="http://schemas.microsoft.com/office/drawing/2014/main" id="{93B6832E-F8A7-1484-1B1C-E8B228F196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5414" y="1557338"/>
          <a:ext cx="3036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88367" imgH="241195" progId="Equation.3">
                  <p:embed/>
                </p:oleObj>
              </mc:Choice>
              <mc:Fallback>
                <p:oleObj name="方程式" r:id="rId3" imgW="1688367" imgH="241195" progId="Equation.3">
                  <p:embed/>
                  <p:pic>
                    <p:nvPicPr>
                      <p:cNvPr id="52228" name="Object 2">
                        <a:extLst>
                          <a:ext uri="{FF2B5EF4-FFF2-40B4-BE49-F238E27FC236}">
                            <a16:creationId xmlns:a16="http://schemas.microsoft.com/office/drawing/2014/main" id="{93B6832E-F8A7-1484-1B1C-E8B228F196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4" y="1557338"/>
                        <a:ext cx="3036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3">
            <a:extLst>
              <a:ext uri="{FF2B5EF4-FFF2-40B4-BE49-F238E27FC236}">
                <a16:creationId xmlns:a16="http://schemas.microsoft.com/office/drawing/2014/main" id="{47A1BB09-3DF9-4E57-CA38-9DF7839633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2538" y="1989139"/>
          <a:ext cx="35306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2044700" imgH="393700" progId="Equation.3">
                  <p:embed/>
                </p:oleObj>
              </mc:Choice>
              <mc:Fallback>
                <p:oleObj name="方程式" r:id="rId5" imgW="2044700" imgH="393700" progId="Equation.3">
                  <p:embed/>
                  <p:pic>
                    <p:nvPicPr>
                      <p:cNvPr id="52229" name="Object 3">
                        <a:extLst>
                          <a:ext uri="{FF2B5EF4-FFF2-40B4-BE49-F238E27FC236}">
                            <a16:creationId xmlns:a16="http://schemas.microsoft.com/office/drawing/2014/main" id="{47A1BB09-3DF9-4E57-CA38-9DF7839633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1989139"/>
                        <a:ext cx="35306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4">
            <a:extLst>
              <a:ext uri="{FF2B5EF4-FFF2-40B4-BE49-F238E27FC236}">
                <a16:creationId xmlns:a16="http://schemas.microsoft.com/office/drawing/2014/main" id="{57FF06F9-6B39-1DBA-42E5-1BDE68BA34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1" y="2681289"/>
          <a:ext cx="32035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854200" imgH="393700" progId="Equation.3">
                  <p:embed/>
                </p:oleObj>
              </mc:Choice>
              <mc:Fallback>
                <p:oleObj name="方程式" r:id="rId7" imgW="1854200" imgH="393700" progId="Equation.3">
                  <p:embed/>
                  <p:pic>
                    <p:nvPicPr>
                      <p:cNvPr id="52230" name="Object 4">
                        <a:extLst>
                          <a:ext uri="{FF2B5EF4-FFF2-40B4-BE49-F238E27FC236}">
                            <a16:creationId xmlns:a16="http://schemas.microsoft.com/office/drawing/2014/main" id="{57FF06F9-6B39-1DBA-42E5-1BDE68BA34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1" y="2681289"/>
                        <a:ext cx="32035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5">
            <a:extLst>
              <a:ext uri="{FF2B5EF4-FFF2-40B4-BE49-F238E27FC236}">
                <a16:creationId xmlns:a16="http://schemas.microsoft.com/office/drawing/2014/main" id="{4991717E-E39F-2A26-9025-632D3DF309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7226" y="3132139"/>
          <a:ext cx="57705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3340100" imgH="508000" progId="Equation.3">
                  <p:embed/>
                </p:oleObj>
              </mc:Choice>
              <mc:Fallback>
                <p:oleObj name="方程式" r:id="rId9" imgW="3340100" imgH="508000" progId="Equation.3">
                  <p:embed/>
                  <p:pic>
                    <p:nvPicPr>
                      <p:cNvPr id="52231" name="Object 5">
                        <a:extLst>
                          <a:ext uri="{FF2B5EF4-FFF2-40B4-BE49-F238E27FC236}">
                            <a16:creationId xmlns:a16="http://schemas.microsoft.com/office/drawing/2014/main" id="{4991717E-E39F-2A26-9025-632D3DF30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7226" y="3132139"/>
                        <a:ext cx="577056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4" name="TextBox 6">
            <a:extLst>
              <a:ext uri="{FF2B5EF4-FFF2-40B4-BE49-F238E27FC236}">
                <a16:creationId xmlns:a16="http://schemas.microsoft.com/office/drawing/2014/main" id="{5C11267F-85A6-4727-F655-53A06FC2D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5" y="4252913"/>
            <a:ext cx="8764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>
                <a:solidFill>
                  <a:srgbClr val="4F6F92"/>
                </a:solidFill>
              </a:rPr>
              <a:t>(C) </a:t>
            </a:r>
            <a:r>
              <a:rPr lang="en-US" altLang="en-US"/>
              <a:t>What is the speed of the mass when it just leave the spring, if friction is present?</a:t>
            </a:r>
          </a:p>
        </p:txBody>
      </p:sp>
      <p:graphicFrame>
        <p:nvGraphicFramePr>
          <p:cNvPr id="52233" name="Object 7">
            <a:extLst>
              <a:ext uri="{FF2B5EF4-FFF2-40B4-BE49-F238E27FC236}">
                <a16:creationId xmlns:a16="http://schemas.microsoft.com/office/drawing/2014/main" id="{E1DD6F29-3508-E05D-A3F7-AAB7D91AA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8439" y="4621213"/>
          <a:ext cx="3036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688367" imgH="241195" progId="Equation.3">
                  <p:embed/>
                </p:oleObj>
              </mc:Choice>
              <mc:Fallback>
                <p:oleObj name="方程式" r:id="rId3" imgW="1688367" imgH="241195" progId="Equation.3">
                  <p:embed/>
                  <p:pic>
                    <p:nvPicPr>
                      <p:cNvPr id="52233" name="Object 7">
                        <a:extLst>
                          <a:ext uri="{FF2B5EF4-FFF2-40B4-BE49-F238E27FC236}">
                            <a16:creationId xmlns:a16="http://schemas.microsoft.com/office/drawing/2014/main" id="{E1DD6F29-3508-E05D-A3F7-AAB7D91AA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9" y="4621213"/>
                        <a:ext cx="3036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4" name="Object 8">
            <a:extLst>
              <a:ext uri="{FF2B5EF4-FFF2-40B4-BE49-F238E27FC236}">
                <a16:creationId xmlns:a16="http://schemas.microsoft.com/office/drawing/2014/main" id="{0E8F0CEC-E65F-39CF-E2A3-31297B620A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75" y="5013326"/>
          <a:ext cx="38163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2209800" imgH="393700" progId="Equation.3">
                  <p:embed/>
                </p:oleObj>
              </mc:Choice>
              <mc:Fallback>
                <p:oleObj name="方程式" r:id="rId11" imgW="2209800" imgH="393700" progId="Equation.3">
                  <p:embed/>
                  <p:pic>
                    <p:nvPicPr>
                      <p:cNvPr id="52234" name="Object 8">
                        <a:extLst>
                          <a:ext uri="{FF2B5EF4-FFF2-40B4-BE49-F238E27FC236}">
                            <a16:creationId xmlns:a16="http://schemas.microsoft.com/office/drawing/2014/main" id="{0E8F0CEC-E65F-39CF-E2A3-31297B620A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5013326"/>
                        <a:ext cx="38163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5" name="Object 9">
            <a:extLst>
              <a:ext uri="{FF2B5EF4-FFF2-40B4-BE49-F238E27FC236}">
                <a16:creationId xmlns:a16="http://schemas.microsoft.com/office/drawing/2014/main" id="{5880C248-8535-70E0-DC94-E3181F756B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6151" y="5661025"/>
          <a:ext cx="3355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943100" imgH="292100" progId="Equation.3">
                  <p:embed/>
                </p:oleObj>
              </mc:Choice>
              <mc:Fallback>
                <p:oleObj name="方程式" r:id="rId13" imgW="1943100" imgH="292100" progId="Equation.3">
                  <p:embed/>
                  <p:pic>
                    <p:nvPicPr>
                      <p:cNvPr id="52235" name="Object 9">
                        <a:extLst>
                          <a:ext uri="{FF2B5EF4-FFF2-40B4-BE49-F238E27FC236}">
                            <a16:creationId xmlns:a16="http://schemas.microsoft.com/office/drawing/2014/main" id="{5880C248-8535-70E0-DC94-E3181F756B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1" y="5661025"/>
                        <a:ext cx="3355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3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8580-AC28-449A-13B9-1FA1D5FA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34" y="-527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Work Done on a System by an External Force </a:t>
            </a:r>
            <a:endParaRPr lang="en-HK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E300-2025-88CA-E253-A0DFF2F2A7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1C4E-4E22-78D5-D12F-B8867D6BBC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AA5B5-DD53-67FC-4515-961517A4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24" y="1153548"/>
            <a:ext cx="9006169" cy="54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5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EC46-B4CC-2CD0-0DCE-0B4FA3B9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6AD3-CB61-F268-A1D6-EF2869407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93A34-D854-AF8A-977C-CD0853A48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79ACD-FF94-702A-4692-D11215BF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34" y="0"/>
            <a:ext cx="10054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8EF33-DE36-DE8B-96A9-15FDC8E0F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FCEF1-E8C3-86DB-E450-A50A08B6DB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37053-8281-1653-5332-0D5F43C06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30" y="965085"/>
            <a:ext cx="9423717" cy="5892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FABE90-4F78-D38D-ED86-C335D1C58D27}"/>
              </a:ext>
            </a:extLst>
          </p:cNvPr>
          <p:cNvSpPr txBox="1"/>
          <p:nvPr/>
        </p:nvSpPr>
        <p:spPr>
          <a:xfrm>
            <a:off x="746357" y="242428"/>
            <a:ext cx="6094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3200" dirty="0"/>
              <a:t>Conservation of Energy</a:t>
            </a:r>
          </a:p>
        </p:txBody>
      </p:sp>
    </p:spTree>
    <p:extLst>
      <p:ext uri="{BB962C8B-B14F-4D97-AF65-F5344CB8AC3E}">
        <p14:creationId xmlns:p14="http://schemas.microsoft.com/office/powerpoint/2010/main" val="41828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D20B647F-86B8-A647-5902-2C0CEB106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Done by a Varying Force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B900D1A9-7E45-8168-D4F9-5DA551BC24C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altLang="en-US" sz="1800"/>
              <a:t>To </a:t>
            </a:r>
            <a:r>
              <a:rPr lang="en-US" altLang="en-US" sz="1800">
                <a:cs typeface="Arial" panose="020B0604020202020204" pitchFamily="34" charset="0"/>
              </a:rPr>
              <a:t>calculate the work done by a varying force, </a:t>
            </a:r>
            <a:r>
              <a:rPr lang="en-US" altLang="en-US" sz="1800"/>
              <a:t>assume that during a very small displacement, </a:t>
            </a:r>
            <a:r>
              <a:rPr lang="en-US" altLang="en-US" sz="1800">
                <a:latin typeface="Symbol" panose="05050102010706020507" pitchFamily="18" charset="2"/>
              </a:rPr>
              <a:t>D</a:t>
            </a:r>
            <a:r>
              <a:rPr lang="en-US" altLang="en-US" sz="1800" i="1"/>
              <a:t>x</a:t>
            </a:r>
            <a:r>
              <a:rPr lang="en-US" altLang="en-US" sz="1800"/>
              <a:t>, </a:t>
            </a:r>
            <a:r>
              <a:rPr lang="en-US" altLang="en-US" sz="1800" i="1"/>
              <a:t>F</a:t>
            </a:r>
            <a:r>
              <a:rPr lang="en-US" altLang="en-US" sz="1800"/>
              <a:t> is constant.</a:t>
            </a:r>
          </a:p>
          <a:p>
            <a:pPr marL="0" indent="0"/>
            <a:r>
              <a:rPr lang="en-US" altLang="en-US" sz="1800"/>
              <a:t>For that displacement,   </a:t>
            </a:r>
            <a:r>
              <a:rPr lang="en-US" altLang="en-US" sz="1800" i="1"/>
              <a:t>W</a:t>
            </a:r>
            <a:r>
              <a:rPr lang="en-US" altLang="en-US" sz="1800"/>
              <a:t> ~ </a:t>
            </a:r>
            <a:r>
              <a:rPr lang="en-US" altLang="en-US" sz="1800" i="1"/>
              <a:t>F</a:t>
            </a:r>
            <a:r>
              <a:rPr lang="en-US" altLang="en-US" sz="1800"/>
              <a:t> </a:t>
            </a:r>
            <a:r>
              <a:rPr lang="en-US" altLang="en-US" sz="1800">
                <a:latin typeface="Symbol" panose="05050102010706020507" pitchFamily="18" charset="2"/>
              </a:rPr>
              <a:t>D</a:t>
            </a:r>
            <a:r>
              <a:rPr lang="en-US" altLang="en-US" sz="1800" i="1"/>
              <a:t>x</a:t>
            </a:r>
            <a:r>
              <a:rPr lang="en-US" altLang="en-US" sz="1800"/>
              <a:t> </a:t>
            </a:r>
          </a:p>
          <a:p>
            <a:pPr marL="0" indent="0"/>
            <a:r>
              <a:rPr lang="en-US" altLang="en-US" sz="1800"/>
              <a:t>For all of the intervals,</a:t>
            </a:r>
          </a:p>
          <a:p>
            <a:pPr marL="0" indent="0"/>
            <a:endParaRPr lang="en-US" altLang="en-US" sz="1800"/>
          </a:p>
          <a:p>
            <a:pPr marL="0" indent="0"/>
            <a:endParaRPr lang="en-US" altLang="en-US" sz="1800"/>
          </a:p>
          <a:p>
            <a:pPr marL="0" indent="0"/>
            <a:r>
              <a:rPr lang="en-US" altLang="en-US" sz="1800"/>
              <a:t>If Δx </a:t>
            </a:r>
            <a:r>
              <a:rPr lang="en-US" altLang="en-US" sz="1800">
                <a:latin typeface="Wingdings" panose="05000000000000000000" pitchFamily="2" charset="2"/>
                <a:sym typeface="Wingdings" panose="05000000000000000000" pitchFamily="2" charset="2"/>
              </a:rPr>
              <a:t></a:t>
            </a:r>
            <a:r>
              <a:rPr lang="en-US" altLang="en-US" sz="1800">
                <a:sym typeface="Wingdings" panose="05000000000000000000" pitchFamily="2" charset="2"/>
              </a:rPr>
              <a:t> 0 </a:t>
            </a:r>
          </a:p>
          <a:p>
            <a:pPr marL="0" indent="0"/>
            <a:endParaRPr lang="en-US" altLang="en-US" sz="1800">
              <a:sym typeface="Wingdings" panose="05000000000000000000" pitchFamily="2" charset="2"/>
            </a:endParaRPr>
          </a:p>
          <a:p>
            <a:pPr marL="0" indent="0"/>
            <a:r>
              <a:rPr lang="en-US" altLang="en-US" sz="1800"/>
              <a:t>The work done is equal to the area under the curve between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i</a:t>
            </a:r>
            <a:r>
              <a:rPr lang="en-US" altLang="en-US" sz="1800"/>
              <a:t> and </a:t>
            </a:r>
            <a:r>
              <a:rPr lang="en-US" altLang="en-US" sz="1800" i="1"/>
              <a:t>x</a:t>
            </a:r>
            <a:r>
              <a:rPr lang="en-US" altLang="en-US" sz="1800" i="1" baseline="-25000"/>
              <a:t>f.</a:t>
            </a:r>
            <a:endParaRPr lang="en-US" altLang="en-US" sz="1800"/>
          </a:p>
          <a:p>
            <a:pPr marL="0" indent="0"/>
            <a:endParaRPr lang="en-US" altLang="en-US" sz="1800"/>
          </a:p>
        </p:txBody>
      </p:sp>
      <p:graphicFrame>
        <p:nvGraphicFramePr>
          <p:cNvPr id="92164" name="Object 7">
            <a:extLst>
              <a:ext uri="{FF2B5EF4-FFF2-40B4-BE49-F238E27FC236}">
                <a16:creationId xmlns:a16="http://schemas.microsoft.com/office/drawing/2014/main" id="{ED8DCE10-0179-BBFA-138B-54F448159F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0" y="3357564"/>
          <a:ext cx="13716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600" imgH="469900" progId="Equation.3">
                  <p:embed/>
                </p:oleObj>
              </mc:Choice>
              <mc:Fallback>
                <p:oleObj name="Equation" r:id="rId2" imgW="863600" imgH="469900" progId="Equation.3">
                  <p:embed/>
                  <p:pic>
                    <p:nvPicPr>
                      <p:cNvPr id="92164" name="Object 7">
                        <a:extLst>
                          <a:ext uri="{FF2B5EF4-FFF2-40B4-BE49-F238E27FC236}">
                            <a16:creationId xmlns:a16="http://schemas.microsoft.com/office/drawing/2014/main" id="{ED8DCE10-0179-BBFA-138B-54F448159F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0" y="3357564"/>
                        <a:ext cx="13716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6" name="Picture 7" descr="0707a">
            <a:extLst>
              <a:ext uri="{FF2B5EF4-FFF2-40B4-BE49-F238E27FC236}">
                <a16:creationId xmlns:a16="http://schemas.microsoft.com/office/drawing/2014/main" id="{FAB5D232-1304-1DEB-E124-0EEFAE46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219200"/>
            <a:ext cx="38147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7" name="Slide Number Placeholder 1">
            <a:extLst>
              <a:ext uri="{FF2B5EF4-FFF2-40B4-BE49-F238E27FC236}">
                <a16:creationId xmlns:a16="http://schemas.microsoft.com/office/drawing/2014/main" id="{7C456F91-8019-BEDB-B2A5-BF24A49C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C6F1132-8ACD-442C-8B00-9A07BA433313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graphicFrame>
        <p:nvGraphicFramePr>
          <p:cNvPr id="92168" name="Object 6">
            <a:extLst>
              <a:ext uri="{FF2B5EF4-FFF2-40B4-BE49-F238E27FC236}">
                <a16:creationId xmlns:a16="http://schemas.microsoft.com/office/drawing/2014/main" id="{D9A77ACD-7335-478B-8D24-74D151BFC3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4076700"/>
          <a:ext cx="28321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600" imgH="520700" progId="Equation.3">
                  <p:embed/>
                </p:oleObj>
              </mc:Choice>
              <mc:Fallback>
                <p:oleObj name="Equation" r:id="rId5" imgW="1752600" imgH="520700" progId="Equation.3">
                  <p:embed/>
                  <p:pic>
                    <p:nvPicPr>
                      <p:cNvPr id="92168" name="Object 6">
                        <a:extLst>
                          <a:ext uri="{FF2B5EF4-FFF2-40B4-BE49-F238E27FC236}">
                            <a16:creationId xmlns:a16="http://schemas.microsoft.com/office/drawing/2014/main" id="{D9A77ACD-7335-478B-8D24-74D151BFC3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4076700"/>
                        <a:ext cx="28321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2556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17E6-AA63-9ADA-2E87-243A5E4A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1F3F-6245-358C-3C50-87F23B040F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9862C-1782-3464-EE82-C06527645F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DA577-3E29-2347-7293-F8E6E80A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6" y="0"/>
            <a:ext cx="10234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4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F5F5-9E15-F7D2-04E9-0D8095ED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F790-05B8-28C7-F2DB-E94C68F177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1C52F-BBEF-8185-7CFE-6393A72666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51EFB-524D-3648-751F-A51C69A3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0"/>
            <a:ext cx="1164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7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AFC3-471D-2AD5-6D4D-BAFAFB01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0CCE-7889-A3CC-A512-E9588ADADD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FD68D-9389-7D3F-1494-B373660CD5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8F7DC-77E4-B715-84E9-9A63A3B5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0" y="0"/>
            <a:ext cx="1152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79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Number Placeholder 1">
            <a:extLst>
              <a:ext uri="{FF2B5EF4-FFF2-40B4-BE49-F238E27FC236}">
                <a16:creationId xmlns:a16="http://schemas.microsoft.com/office/drawing/2014/main" id="{08A953EE-C8ED-B4B6-6FAA-84437E0C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7A3A5DB-CF3E-4107-894D-0367B5ED295E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0BCF8AC8-1803-179A-9479-FFF1B28D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404813"/>
            <a:ext cx="5905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4" name="Picture 3">
            <a:extLst>
              <a:ext uri="{FF2B5EF4-FFF2-40B4-BE49-F238E27FC236}">
                <a16:creationId xmlns:a16="http://schemas.microsoft.com/office/drawing/2014/main" id="{D705886B-BB2C-DB92-5841-E2A6123B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836614"/>
            <a:ext cx="71247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5" name="Picture 4">
            <a:extLst>
              <a:ext uri="{FF2B5EF4-FFF2-40B4-BE49-F238E27FC236}">
                <a16:creationId xmlns:a16="http://schemas.microsoft.com/office/drawing/2014/main" id="{606A675E-FB3E-DD94-E12D-090F632F1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339975"/>
            <a:ext cx="2819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3254" name="Object 2">
            <a:extLst>
              <a:ext uri="{FF2B5EF4-FFF2-40B4-BE49-F238E27FC236}">
                <a16:creationId xmlns:a16="http://schemas.microsoft.com/office/drawing/2014/main" id="{181C1606-1CFF-8B80-E2D8-BD0DF0AA1C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4339" y="2636838"/>
          <a:ext cx="3036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88367" imgH="241195" progId="Equation.3">
                  <p:embed/>
                </p:oleObj>
              </mc:Choice>
              <mc:Fallback>
                <p:oleObj name="方程式" r:id="rId5" imgW="1688367" imgH="241195" progId="Equation.3">
                  <p:embed/>
                  <p:pic>
                    <p:nvPicPr>
                      <p:cNvPr id="53254" name="Object 2">
                        <a:extLst>
                          <a:ext uri="{FF2B5EF4-FFF2-40B4-BE49-F238E27FC236}">
                            <a16:creationId xmlns:a16="http://schemas.microsoft.com/office/drawing/2014/main" id="{181C1606-1CFF-8B80-E2D8-BD0DF0AA1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9" y="2636838"/>
                        <a:ext cx="3036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3">
            <a:extLst>
              <a:ext uri="{FF2B5EF4-FFF2-40B4-BE49-F238E27FC236}">
                <a16:creationId xmlns:a16="http://schemas.microsoft.com/office/drawing/2014/main" id="{BD4C0EC7-8E92-C3A6-16A6-DDA2A17133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9" y="3789364"/>
          <a:ext cx="56356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3263900" imgH="393700" progId="Equation.3">
                  <p:embed/>
                </p:oleObj>
              </mc:Choice>
              <mc:Fallback>
                <p:oleObj name="方程式" r:id="rId7" imgW="3263900" imgH="393700" progId="Equation.3">
                  <p:embed/>
                  <p:pic>
                    <p:nvPicPr>
                      <p:cNvPr id="53255" name="Object 3">
                        <a:extLst>
                          <a:ext uri="{FF2B5EF4-FFF2-40B4-BE49-F238E27FC236}">
                            <a16:creationId xmlns:a16="http://schemas.microsoft.com/office/drawing/2014/main" id="{BD4C0EC7-8E92-C3A6-16A6-DDA2A17133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3789364"/>
                        <a:ext cx="56356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4">
            <a:extLst>
              <a:ext uri="{FF2B5EF4-FFF2-40B4-BE49-F238E27FC236}">
                <a16:creationId xmlns:a16="http://schemas.microsoft.com/office/drawing/2014/main" id="{5456E08B-EDFB-79A4-E94D-68256CC9D4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6500" y="4581525"/>
          <a:ext cx="164465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952087" imgH="444307" progId="Equation.3">
                  <p:embed/>
                </p:oleObj>
              </mc:Choice>
              <mc:Fallback>
                <p:oleObj name="方程式" r:id="rId9" imgW="952087" imgH="444307" progId="Equation.3">
                  <p:embed/>
                  <p:pic>
                    <p:nvPicPr>
                      <p:cNvPr id="53256" name="Object 4">
                        <a:extLst>
                          <a:ext uri="{FF2B5EF4-FFF2-40B4-BE49-F238E27FC236}">
                            <a16:creationId xmlns:a16="http://schemas.microsoft.com/office/drawing/2014/main" id="{5456E08B-EDFB-79A4-E94D-68256CC9D4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0" y="4581525"/>
                        <a:ext cx="164465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5">
            <a:extLst>
              <a:ext uri="{FF2B5EF4-FFF2-40B4-BE49-F238E27FC236}">
                <a16:creationId xmlns:a16="http://schemas.microsoft.com/office/drawing/2014/main" id="{92665EE0-B351-B2F0-15DF-1C51EBF3B1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1" y="3246438"/>
          <a:ext cx="71469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3975100" imgH="241300" progId="Equation.3">
                  <p:embed/>
                </p:oleObj>
              </mc:Choice>
              <mc:Fallback>
                <p:oleObj name="方程式" r:id="rId11" imgW="3975100" imgH="241300" progId="Equation.3">
                  <p:embed/>
                  <p:pic>
                    <p:nvPicPr>
                      <p:cNvPr id="53257" name="Object 5">
                        <a:extLst>
                          <a:ext uri="{FF2B5EF4-FFF2-40B4-BE49-F238E27FC236}">
                            <a16:creationId xmlns:a16="http://schemas.microsoft.com/office/drawing/2014/main" id="{92665EE0-B351-B2F0-15DF-1C51EBF3B1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1" y="3246438"/>
                        <a:ext cx="71469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1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B28E-10A4-598F-D13C-7B7772FF8228}"/>
              </a:ext>
            </a:extLst>
          </p:cNvPr>
          <p:cNvSpPr txBox="1">
            <a:spLocks/>
          </p:cNvSpPr>
          <p:nvPr/>
        </p:nvSpPr>
        <p:spPr>
          <a:xfrm>
            <a:off x="0" y="62448"/>
            <a:ext cx="12192000" cy="1196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5600" dirty="0">
                <a:solidFill>
                  <a:srgbClr val="011893"/>
                </a:solidFill>
                <a:latin typeface="+mn-lt"/>
              </a:rPr>
              <a:t>Example 6.6: Work done on a spring 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E6F79-AC91-7FB9-DB18-D200777A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259206"/>
            <a:ext cx="9560162" cy="175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DE334-5EB8-CE2D-063F-EC6E84242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1025"/>
            <a:ext cx="4432300" cy="2399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0B44C-61A6-7026-F4EA-884B8FBBC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30" y="3121027"/>
            <a:ext cx="7875670" cy="1111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6C856-D747-3DAA-BA7D-B7A7D9661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25" y="4232060"/>
            <a:ext cx="5362575" cy="965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3EB1F-2A7A-4D75-DC42-11E6ADB6A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5288915"/>
            <a:ext cx="8870418" cy="5946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218F7AC-962B-7122-F9FE-93AC735CE051}"/>
              </a:ext>
            </a:extLst>
          </p:cNvPr>
          <p:cNvGrpSpPr/>
          <p:nvPr/>
        </p:nvGrpSpPr>
        <p:grpSpPr>
          <a:xfrm>
            <a:off x="1624385" y="6035280"/>
            <a:ext cx="10263165" cy="686538"/>
            <a:chOff x="4113130" y="6348832"/>
            <a:chExt cx="7812520" cy="5226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099EB6-E596-C19A-8DCF-22245C57F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100" t="52962"/>
            <a:stretch/>
          </p:blipFill>
          <p:spPr>
            <a:xfrm>
              <a:off x="6451600" y="6348832"/>
              <a:ext cx="5474050" cy="5226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B9849D-264F-5878-80C1-8160DE90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59887" b="62936"/>
            <a:stretch/>
          </p:blipFill>
          <p:spPr>
            <a:xfrm>
              <a:off x="4113130" y="6383759"/>
              <a:ext cx="2338470" cy="411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96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>
            <a:extLst>
              <a:ext uri="{FF2B5EF4-FFF2-40B4-BE49-F238E27FC236}">
                <a16:creationId xmlns:a16="http://schemas.microsoft.com/office/drawing/2014/main" id="{B88D51A4-B01B-8A25-1C20-6549ABDA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BC1D022-7281-4885-B961-7DAF45FB9B8E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pic>
        <p:nvPicPr>
          <p:cNvPr id="117763" name="Picture 2">
            <a:extLst>
              <a:ext uri="{FF2B5EF4-FFF2-40B4-BE49-F238E27FC236}">
                <a16:creationId xmlns:a16="http://schemas.microsoft.com/office/drawing/2014/main" id="{E5E64790-0389-48D4-CE30-5AB9FA05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60351"/>
            <a:ext cx="19716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4" name="Picture 3">
            <a:extLst>
              <a:ext uri="{FF2B5EF4-FFF2-40B4-BE49-F238E27FC236}">
                <a16:creationId xmlns:a16="http://schemas.microsoft.com/office/drawing/2014/main" id="{B807C53C-6056-FF11-E329-FE69F1DD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552700"/>
            <a:ext cx="33623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5" name="Picture 4">
            <a:extLst>
              <a:ext uri="{FF2B5EF4-FFF2-40B4-BE49-F238E27FC236}">
                <a16:creationId xmlns:a16="http://schemas.microsoft.com/office/drawing/2014/main" id="{DE8E98DD-1D82-4E32-C305-BC377246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3505200"/>
            <a:ext cx="63436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66" name="Picture 5">
            <a:extLst>
              <a:ext uri="{FF2B5EF4-FFF2-40B4-BE49-F238E27FC236}">
                <a16:creationId xmlns:a16="http://schemas.microsoft.com/office/drawing/2014/main" id="{9B5BF9BE-0C20-AB60-A24B-7AD35BAB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5157789"/>
            <a:ext cx="32861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7767" name="Object 3">
            <a:extLst>
              <a:ext uri="{FF2B5EF4-FFF2-40B4-BE49-F238E27FC236}">
                <a16:creationId xmlns:a16="http://schemas.microsoft.com/office/drawing/2014/main" id="{74D9A7A0-E395-E3C3-9E26-AF27593E4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9" y="6076951"/>
          <a:ext cx="42513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2133600" imgH="241300" progId="Equation.3">
                  <p:embed/>
                </p:oleObj>
              </mc:Choice>
              <mc:Fallback>
                <p:oleObj name="方程式" r:id="rId6" imgW="2133600" imgH="241300" progId="Equation.3">
                  <p:embed/>
                  <p:pic>
                    <p:nvPicPr>
                      <p:cNvPr id="117767" name="Object 3">
                        <a:extLst>
                          <a:ext uri="{FF2B5EF4-FFF2-40B4-BE49-F238E27FC236}">
                            <a16:creationId xmlns:a16="http://schemas.microsoft.com/office/drawing/2014/main" id="{74D9A7A0-E395-E3C3-9E26-AF27593E4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6076951"/>
                        <a:ext cx="42513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68" name="Picture 5">
            <a:extLst>
              <a:ext uri="{FF2B5EF4-FFF2-40B4-BE49-F238E27FC236}">
                <a16:creationId xmlns:a16="http://schemas.microsoft.com/office/drawing/2014/main" id="{63707EE1-8A10-0FDF-5C21-740558FC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908050"/>
            <a:ext cx="5905500" cy="162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4">
            <a:extLst>
              <a:ext uri="{FF2B5EF4-FFF2-40B4-BE49-F238E27FC236}">
                <a16:creationId xmlns:a16="http://schemas.microsoft.com/office/drawing/2014/main" id="{0A2C9B8F-BF57-13D1-71C3-43786C01A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F7B5B5E-08F3-4191-8F29-A45CA2AB6907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pic>
        <p:nvPicPr>
          <p:cNvPr id="93187" name="Picture 2">
            <a:extLst>
              <a:ext uri="{FF2B5EF4-FFF2-40B4-BE49-F238E27FC236}">
                <a16:creationId xmlns:a16="http://schemas.microsoft.com/office/drawing/2014/main" id="{AECC57F4-D192-395D-5E5A-4CF63B61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908051"/>
            <a:ext cx="7696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3">
            <a:extLst>
              <a:ext uri="{FF2B5EF4-FFF2-40B4-BE49-F238E27FC236}">
                <a16:creationId xmlns:a16="http://schemas.microsoft.com/office/drawing/2014/main" id="{615A2CC4-6979-5BA5-0979-02A92A55E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565400"/>
            <a:ext cx="7677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4">
            <a:extLst>
              <a:ext uri="{FF2B5EF4-FFF2-40B4-BE49-F238E27FC236}">
                <a16:creationId xmlns:a16="http://schemas.microsoft.com/office/drawing/2014/main" id="{2BDF007A-736D-DF93-8317-8D8D2DAE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4087814"/>
            <a:ext cx="25590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6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9A93-4F58-0D39-FF9E-0A066E1D3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44677621-CB2A-5488-17C8-0ACFBBD07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Kinetic Energy, cont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3FEC9FCF-ABE7-513B-6556-3BAD2F88ECC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981200" y="1676401"/>
            <a:ext cx="2890838" cy="384175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altLang="en-US" sz="2400"/>
              <a:t>Calculating the work:</a:t>
            </a:r>
          </a:p>
        </p:txBody>
      </p:sp>
      <p:pic>
        <p:nvPicPr>
          <p:cNvPr id="95237" name="Picture 7" descr="0712">
            <a:extLst>
              <a:ext uri="{FF2B5EF4-FFF2-40B4-BE49-F238E27FC236}">
                <a16:creationId xmlns:a16="http://schemas.microsoft.com/office/drawing/2014/main" id="{73F5A91E-6591-2073-B7E7-DA9010DF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81176"/>
            <a:ext cx="47117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Slide Number Placeholder 1">
            <a:extLst>
              <a:ext uri="{FF2B5EF4-FFF2-40B4-BE49-F238E27FC236}">
                <a16:creationId xmlns:a16="http://schemas.microsoft.com/office/drawing/2014/main" id="{74312474-FAFE-3E55-9133-0DE5C214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C714FAB0-729E-4E31-9091-F1884D71E31F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graphicFrame>
        <p:nvGraphicFramePr>
          <p:cNvPr id="95239" name="Object 1">
            <a:extLst>
              <a:ext uri="{FF2B5EF4-FFF2-40B4-BE49-F238E27FC236}">
                <a16:creationId xmlns:a16="http://schemas.microsoft.com/office/drawing/2014/main" id="{601A0B58-6CE6-3CE2-D64F-724846BDC0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0564" y="2060576"/>
          <a:ext cx="3144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752600" imgH="355600" progId="Equation.3">
                  <p:embed/>
                </p:oleObj>
              </mc:Choice>
              <mc:Fallback>
                <p:oleObj name="方程式" r:id="rId3" imgW="1752600" imgH="355600" progId="Equation.3">
                  <p:embed/>
                  <p:pic>
                    <p:nvPicPr>
                      <p:cNvPr id="95239" name="Object 1">
                        <a:extLst>
                          <a:ext uri="{FF2B5EF4-FFF2-40B4-BE49-F238E27FC236}">
                            <a16:creationId xmlns:a16="http://schemas.microsoft.com/office/drawing/2014/main" id="{601A0B58-6CE6-3CE2-D64F-724846BDC0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4" y="2060576"/>
                        <a:ext cx="3144837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2">
            <a:extLst>
              <a:ext uri="{FF2B5EF4-FFF2-40B4-BE49-F238E27FC236}">
                <a16:creationId xmlns:a16="http://schemas.microsoft.com/office/drawing/2014/main" id="{55358D9C-4954-4979-040B-68F09F28C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0151" y="2720975"/>
          <a:ext cx="26892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497950" imgH="393529" progId="Equation.3">
                  <p:embed/>
                </p:oleObj>
              </mc:Choice>
              <mc:Fallback>
                <p:oleObj name="方程式" r:id="rId5" imgW="1497950" imgH="393529" progId="Equation.3">
                  <p:embed/>
                  <p:pic>
                    <p:nvPicPr>
                      <p:cNvPr id="95240" name="Object 2">
                        <a:extLst>
                          <a:ext uri="{FF2B5EF4-FFF2-40B4-BE49-F238E27FC236}">
                            <a16:creationId xmlns:a16="http://schemas.microsoft.com/office/drawing/2014/main" id="{55358D9C-4954-4979-040B-68F09F28C4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151" y="2720975"/>
                        <a:ext cx="26892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1" name="Object 3">
            <a:extLst>
              <a:ext uri="{FF2B5EF4-FFF2-40B4-BE49-F238E27FC236}">
                <a16:creationId xmlns:a16="http://schemas.microsoft.com/office/drawing/2014/main" id="{18239DA1-D12C-EF08-0DFB-B0D6342395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3449639"/>
          <a:ext cx="18462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028254" imgH="393529" progId="Equation.3">
                  <p:embed/>
                </p:oleObj>
              </mc:Choice>
              <mc:Fallback>
                <p:oleObj name="方程式" r:id="rId7" imgW="1028254" imgH="393529" progId="Equation.3">
                  <p:embed/>
                  <p:pic>
                    <p:nvPicPr>
                      <p:cNvPr id="95241" name="Object 3">
                        <a:extLst>
                          <a:ext uri="{FF2B5EF4-FFF2-40B4-BE49-F238E27FC236}">
                            <a16:creationId xmlns:a16="http://schemas.microsoft.com/office/drawing/2014/main" id="{18239DA1-D12C-EF08-0DFB-B0D6342395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3449639"/>
                        <a:ext cx="1846263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2" name="Object 4">
            <a:extLst>
              <a:ext uri="{FF2B5EF4-FFF2-40B4-BE49-F238E27FC236}">
                <a16:creationId xmlns:a16="http://schemas.microsoft.com/office/drawing/2014/main" id="{743A27BB-DBA1-F350-FEA4-59354CB541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0" y="4292600"/>
          <a:ext cx="182403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016000" imgH="241300" progId="Equation.3">
                  <p:embed/>
                </p:oleObj>
              </mc:Choice>
              <mc:Fallback>
                <p:oleObj name="方程式" r:id="rId9" imgW="1016000" imgH="241300" progId="Equation.3">
                  <p:embed/>
                  <p:pic>
                    <p:nvPicPr>
                      <p:cNvPr id="95242" name="Object 4">
                        <a:extLst>
                          <a:ext uri="{FF2B5EF4-FFF2-40B4-BE49-F238E27FC236}">
                            <a16:creationId xmlns:a16="http://schemas.microsoft.com/office/drawing/2014/main" id="{743A27BB-DBA1-F350-FEA4-59354CB541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4292600"/>
                        <a:ext cx="1824038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3" name="Object 5">
            <a:extLst>
              <a:ext uri="{FF2B5EF4-FFF2-40B4-BE49-F238E27FC236}">
                <a16:creationId xmlns:a16="http://schemas.microsoft.com/office/drawing/2014/main" id="{8E01246F-C5C3-78B7-E71B-00A49B4D25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4950" y="5037139"/>
          <a:ext cx="12080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672808" imgH="393529" progId="Equation.3">
                  <p:embed/>
                </p:oleObj>
              </mc:Choice>
              <mc:Fallback>
                <p:oleObj name="方程式" r:id="rId11" imgW="672808" imgH="393529" progId="Equation.3">
                  <p:embed/>
                  <p:pic>
                    <p:nvPicPr>
                      <p:cNvPr id="95243" name="Object 5">
                        <a:extLst>
                          <a:ext uri="{FF2B5EF4-FFF2-40B4-BE49-F238E27FC236}">
                            <a16:creationId xmlns:a16="http://schemas.microsoft.com/office/drawing/2014/main" id="{8E01246F-C5C3-78B7-E71B-00A49B4D25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5037139"/>
                        <a:ext cx="120808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4" name="TextBox 6">
            <a:extLst>
              <a:ext uri="{FF2B5EF4-FFF2-40B4-BE49-F238E27FC236}">
                <a16:creationId xmlns:a16="http://schemas.microsoft.com/office/drawing/2014/main" id="{E50F2784-CC39-C8DA-A6BF-5EF06B4B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5141913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10405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2AD8-3568-1029-FF88-9BC6CC7A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E1BF-C8B9-3ED7-7F1A-C7BD1EC470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5BD23-AD33-9CBF-C910-2647F746A8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D959A-9617-3E3A-7AAA-54571C92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0"/>
            <a:ext cx="1090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8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BA192-15AD-4B93-C537-C93E1091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6" descr="0713">
            <a:extLst>
              <a:ext uri="{FF2B5EF4-FFF2-40B4-BE49-F238E27FC236}">
                <a16:creationId xmlns:a16="http://schemas.microsoft.com/office/drawing/2014/main" id="{73F1B5D7-E786-0044-F9FB-D2F3CEAF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4" y="2168525"/>
            <a:ext cx="30956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Slide Number Placeholder 1">
            <a:extLst>
              <a:ext uri="{FF2B5EF4-FFF2-40B4-BE49-F238E27FC236}">
                <a16:creationId xmlns:a16="http://schemas.microsoft.com/office/drawing/2014/main" id="{3C8453ED-3013-C6F7-2B09-3F20D978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62138D04-3692-49B0-8108-A7370BE54D39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pic>
        <p:nvPicPr>
          <p:cNvPr id="97285" name="Picture 2">
            <a:extLst>
              <a:ext uri="{FF2B5EF4-FFF2-40B4-BE49-F238E27FC236}">
                <a16:creationId xmlns:a16="http://schemas.microsoft.com/office/drawing/2014/main" id="{B1CB376E-93C0-F3CC-6914-B0692ADDD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404813"/>
            <a:ext cx="550703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4">
            <a:extLst>
              <a:ext uri="{FF2B5EF4-FFF2-40B4-BE49-F238E27FC236}">
                <a16:creationId xmlns:a16="http://schemas.microsoft.com/office/drawing/2014/main" id="{19CB11ED-0FD2-214E-720A-1C3A77884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908051"/>
            <a:ext cx="75977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5">
            <a:extLst>
              <a:ext uri="{FF2B5EF4-FFF2-40B4-BE49-F238E27FC236}">
                <a16:creationId xmlns:a16="http://schemas.microsoft.com/office/drawing/2014/main" id="{61C4228F-6564-8662-71E2-421582319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774825"/>
            <a:ext cx="75168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6">
            <a:extLst>
              <a:ext uri="{FF2B5EF4-FFF2-40B4-BE49-F238E27FC236}">
                <a16:creationId xmlns:a16="http://schemas.microsoft.com/office/drawing/2014/main" id="{738AB6BC-FEF5-DF2E-66F6-8A955C025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4" y="2060576"/>
            <a:ext cx="2911475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9">
            <a:extLst>
              <a:ext uri="{FF2B5EF4-FFF2-40B4-BE49-F238E27FC236}">
                <a16:creationId xmlns:a16="http://schemas.microsoft.com/office/drawing/2014/main" id="{8E39ED09-E25F-4753-2313-AEB8B31C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4365625"/>
            <a:ext cx="86106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8" name="Picture 10">
            <a:extLst>
              <a:ext uri="{FF2B5EF4-FFF2-40B4-BE49-F238E27FC236}">
                <a16:creationId xmlns:a16="http://schemas.microsoft.com/office/drawing/2014/main" id="{A2A9FF59-22B5-A091-9B17-A1238DDA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1" y="5229225"/>
            <a:ext cx="28479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2779" name="Object 1">
            <a:extLst>
              <a:ext uri="{FF2B5EF4-FFF2-40B4-BE49-F238E27FC236}">
                <a16:creationId xmlns:a16="http://schemas.microsoft.com/office/drawing/2014/main" id="{C34EB455-35CE-55CC-639F-661EC8FF14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2888" y="5229225"/>
          <a:ext cx="1504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837836" imgH="253890" progId="Equation.3">
                  <p:embed/>
                </p:oleObj>
              </mc:Choice>
              <mc:Fallback>
                <p:oleObj name="方程式" r:id="rId9" imgW="837836" imgH="253890" progId="Equation.3">
                  <p:embed/>
                  <p:pic>
                    <p:nvPicPr>
                      <p:cNvPr id="32779" name="Object 1">
                        <a:extLst>
                          <a:ext uri="{FF2B5EF4-FFF2-40B4-BE49-F238E27FC236}">
                            <a16:creationId xmlns:a16="http://schemas.microsoft.com/office/drawing/2014/main" id="{76A2DE8A-E4EA-ACA8-4AD3-5E12EB1F2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5229225"/>
                        <a:ext cx="1504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0" name="Object 2">
            <a:extLst>
              <a:ext uri="{FF2B5EF4-FFF2-40B4-BE49-F238E27FC236}">
                <a16:creationId xmlns:a16="http://schemas.microsoft.com/office/drawing/2014/main" id="{65F2A2A1-E404-50E0-423D-6978AFFE4B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0826" y="5638801"/>
          <a:ext cx="21431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193800" imgH="431800" progId="Equation.3">
                  <p:embed/>
                </p:oleObj>
              </mc:Choice>
              <mc:Fallback>
                <p:oleObj name="方程式" r:id="rId11" imgW="1193800" imgH="431800" progId="Equation.3">
                  <p:embed/>
                  <p:pic>
                    <p:nvPicPr>
                      <p:cNvPr id="32780" name="Object 2">
                        <a:extLst>
                          <a:ext uri="{FF2B5EF4-FFF2-40B4-BE49-F238E27FC236}">
                            <a16:creationId xmlns:a16="http://schemas.microsoft.com/office/drawing/2014/main" id="{5051F830-3393-394C-526E-A5A1FAD265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6" y="5638801"/>
                        <a:ext cx="2143125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89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592</Words>
  <Application>Microsoft Office PowerPoint</Application>
  <PresentationFormat>Widescreen</PresentationFormat>
  <Paragraphs>87</Paragraphs>
  <Slides>55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Symbol</vt:lpstr>
      <vt:lpstr>Wingdings</vt:lpstr>
      <vt:lpstr>Office Theme</vt:lpstr>
      <vt:lpstr>Equation</vt:lpstr>
      <vt:lpstr>方程式</vt:lpstr>
      <vt:lpstr>Energy of a System &amp; Conservation of Energy</vt:lpstr>
      <vt:lpstr>Work and Kinetic Energy </vt:lpstr>
      <vt:lpstr>Work Example</vt:lpstr>
      <vt:lpstr>PowerPoint Presentation</vt:lpstr>
      <vt:lpstr>Work Done by a Varying Force</vt:lpstr>
      <vt:lpstr>PowerPoint Presentation</vt:lpstr>
      <vt:lpstr>Kinetic Energy, cont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Conservative force and Potential energy</vt:lpstr>
      <vt:lpstr>PowerPoint Presentation</vt:lpstr>
      <vt:lpstr>PowerPoint Presentation</vt:lpstr>
      <vt:lpstr>PowerPoint Presentation</vt:lpstr>
      <vt:lpstr>Potential Energy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Potential Energy</vt:lpstr>
      <vt:lpstr>PowerPoint Presentation</vt:lpstr>
      <vt:lpstr>Potential Energy</vt:lpstr>
      <vt:lpstr>Gravitational Potential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Done on a System by an External Force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yip cho tung</dc:creator>
  <cp:lastModifiedBy>yip cho tung</cp:lastModifiedBy>
  <cp:revision>3</cp:revision>
  <dcterms:created xsi:type="dcterms:W3CDTF">2025-03-19T14:03:43Z</dcterms:created>
  <dcterms:modified xsi:type="dcterms:W3CDTF">2025-03-23T16:22:29Z</dcterms:modified>
</cp:coreProperties>
</file>